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84" autoAdjust="0"/>
  </p:normalViewPr>
  <p:slideViewPr>
    <p:cSldViewPr>
      <p:cViewPr varScale="1">
        <p:scale>
          <a:sx n="70" d="100"/>
          <a:sy n="70" d="100"/>
        </p:scale>
        <p:origin x="-52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38" d="100"/>
          <a:sy n="38" d="100"/>
        </p:scale>
        <p:origin x="-226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64024-C24B-45FB-921C-8C8C806E504C}" type="datetimeFigureOut">
              <a:rPr lang="es-AR" smtClean="0"/>
              <a:t>12/10/2014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AE70C3-443B-483E-8010-D0AE325A5B0F}" type="slidenum">
              <a:rPr lang="es-AR" smtClean="0"/>
              <a:t>‹Nº›</a:t>
            </a:fld>
            <a:endParaRPr lang="es-AR"/>
          </a:p>
        </p:txBody>
      </p:sp>
    </p:spTree>
    <p:extLst>
      <p:ext uri="{BB962C8B-B14F-4D97-AF65-F5344CB8AC3E}">
        <p14:creationId xmlns:p14="http://schemas.microsoft.com/office/powerpoint/2010/main" val="77313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a:p>
        </p:txBody>
      </p:sp>
      <p:sp>
        <p:nvSpPr>
          <p:cNvPr id="4" name="3 Marcador de número de diapositiva"/>
          <p:cNvSpPr>
            <a:spLocks noGrp="1"/>
          </p:cNvSpPr>
          <p:nvPr>
            <p:ph type="sldNum" sz="quarter" idx="10"/>
          </p:nvPr>
        </p:nvSpPr>
        <p:spPr/>
        <p:txBody>
          <a:bodyPr/>
          <a:lstStyle/>
          <a:p>
            <a:fld id="{F9AE70C3-443B-483E-8010-D0AE325A5B0F}" type="slidenum">
              <a:rPr lang="es-AR" smtClean="0"/>
              <a:t>1</a:t>
            </a:fld>
            <a:endParaRPr lang="es-AR"/>
          </a:p>
        </p:txBody>
      </p:sp>
    </p:spTree>
    <p:extLst>
      <p:ext uri="{BB962C8B-B14F-4D97-AF65-F5344CB8AC3E}">
        <p14:creationId xmlns:p14="http://schemas.microsoft.com/office/powerpoint/2010/main" val="2907734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AFC0B9B1-DAC9-445B-802E-A2C697304D3E}" type="datetimeFigureOut">
              <a:rPr lang="es-AR" smtClean="0"/>
              <a:t>12/10/2014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F6023FAC-83B3-429C-BBF4-A68BBF1C5920}" type="slidenum">
              <a:rPr lang="es-AR" smtClean="0"/>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C0B9B1-DAC9-445B-802E-A2C697304D3E}" type="datetimeFigureOut">
              <a:rPr lang="es-AR" smtClean="0"/>
              <a:t>12/10/2014</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6023FAC-83B3-429C-BBF4-A68BBF1C5920}" type="slidenum">
              <a:rPr lang="es-AR" smtClean="0"/>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91680" y="260648"/>
            <a:ext cx="7117180" cy="2376264"/>
          </a:xfrm>
        </p:spPr>
        <p:txBody>
          <a:bodyPr>
            <a:normAutofit fontScale="90000"/>
          </a:bodyPr>
          <a:lstStyle/>
          <a:p>
            <a:pPr algn="ctr"/>
            <a:r>
              <a:rPr lang="es-AR" sz="6000" dirty="0" smtClean="0">
                <a:solidFill>
                  <a:schemeClr val="tx1"/>
                </a:solidFill>
                <a:latin typeface="Bookman Old Style" panose="02050604050505020204" pitchFamily="18" charset="0"/>
              </a:rPr>
              <a:t/>
            </a:r>
            <a:br>
              <a:rPr lang="es-AR" sz="6000" dirty="0" smtClean="0">
                <a:solidFill>
                  <a:schemeClr val="tx1"/>
                </a:solidFill>
                <a:latin typeface="Bookman Old Style" panose="02050604050505020204" pitchFamily="18" charset="0"/>
              </a:rPr>
            </a:br>
            <a:r>
              <a:rPr lang="es-AR" sz="5400" b="0" dirty="0">
                <a:solidFill>
                  <a:schemeClr val="tx1"/>
                </a:solidFill>
                <a:latin typeface="Bookman Old Style" panose="02050604050505020204" pitchFamily="18" charset="0"/>
              </a:rPr>
              <a:t>FIFA World Cup</a:t>
            </a:r>
            <a:r>
              <a:rPr lang="es-AR" sz="5400" b="0" dirty="0">
                <a:solidFill>
                  <a:schemeClr val="accent4"/>
                </a:solidFill>
              </a:rPr>
              <a:t/>
            </a:r>
            <a:br>
              <a:rPr lang="es-AR" sz="5400" b="0" dirty="0">
                <a:solidFill>
                  <a:schemeClr val="accent4"/>
                </a:solidFill>
              </a:rPr>
            </a:br>
            <a:endParaRPr lang="es-AR" sz="6000" dirty="0">
              <a:solidFill>
                <a:schemeClr val="accent4"/>
              </a:solidFill>
            </a:endParaRPr>
          </a:p>
        </p:txBody>
      </p:sp>
      <p:sp>
        <p:nvSpPr>
          <p:cNvPr id="3" name="2 Subtítulo"/>
          <p:cNvSpPr>
            <a:spLocks noGrp="1"/>
          </p:cNvSpPr>
          <p:nvPr>
            <p:ph type="subTitle" idx="1"/>
          </p:nvPr>
        </p:nvSpPr>
        <p:spPr>
          <a:xfrm>
            <a:off x="1475656" y="2204864"/>
            <a:ext cx="7128792" cy="4170058"/>
          </a:xfrm>
        </p:spPr>
        <p:txBody>
          <a:bodyPr>
            <a:normAutofit fontScale="77500" lnSpcReduction="20000"/>
          </a:bodyPr>
          <a:lstStyle/>
          <a:p>
            <a:r>
              <a:rPr lang="en-US" sz="3600" b="0" i="1" dirty="0" smtClean="0">
                <a:solidFill>
                  <a:schemeClr val="tx1"/>
                </a:solidFill>
                <a:latin typeface="Book Antiqua" panose="02040602050305030304" pitchFamily="18" charset="0"/>
              </a:rPr>
              <a:t>Group made up: </a:t>
            </a:r>
            <a:r>
              <a:rPr lang="en-US" sz="3600" b="0" i="1" dirty="0" err="1" smtClean="0">
                <a:solidFill>
                  <a:schemeClr val="tx1"/>
                </a:solidFill>
                <a:latin typeface="Book Antiqua" panose="02040602050305030304" pitchFamily="18" charset="0"/>
              </a:rPr>
              <a:t>Aruquipa</a:t>
            </a:r>
            <a:r>
              <a:rPr lang="en-US" sz="3600" b="0" i="1" dirty="0" smtClean="0">
                <a:solidFill>
                  <a:schemeClr val="tx1"/>
                </a:solidFill>
                <a:latin typeface="Book Antiqua" panose="02040602050305030304" pitchFamily="18" charset="0"/>
              </a:rPr>
              <a:t>, </a:t>
            </a:r>
            <a:r>
              <a:rPr lang="en-US" sz="3600" b="0" i="1" dirty="0" err="1" smtClean="0">
                <a:solidFill>
                  <a:schemeClr val="tx1"/>
                </a:solidFill>
                <a:latin typeface="Book Antiqua" panose="02040602050305030304" pitchFamily="18" charset="0"/>
              </a:rPr>
              <a:t>Jhoselyn</a:t>
            </a:r>
            <a:endParaRPr lang="en-US" sz="3600" b="0" i="1" dirty="0" smtClean="0">
              <a:solidFill>
                <a:schemeClr val="tx1"/>
              </a:solidFill>
              <a:latin typeface="Book Antiqua" panose="02040602050305030304" pitchFamily="18" charset="0"/>
            </a:endParaRPr>
          </a:p>
          <a:p>
            <a:r>
              <a:rPr lang="en-US" sz="3600" i="1" dirty="0">
                <a:solidFill>
                  <a:schemeClr val="tx1"/>
                </a:solidFill>
                <a:latin typeface="Book Antiqua" panose="02040602050305030304" pitchFamily="18" charset="0"/>
              </a:rPr>
              <a:t>	</a:t>
            </a:r>
            <a:r>
              <a:rPr lang="en-US" sz="3600" i="1" dirty="0" smtClean="0">
                <a:solidFill>
                  <a:schemeClr val="tx1"/>
                </a:solidFill>
                <a:latin typeface="Book Antiqua" panose="02040602050305030304" pitchFamily="18" charset="0"/>
              </a:rPr>
              <a:t>	       Lopez, Fabio</a:t>
            </a:r>
          </a:p>
          <a:p>
            <a:r>
              <a:rPr lang="en-US" sz="3600" b="0" i="1" dirty="0">
                <a:solidFill>
                  <a:schemeClr val="tx1"/>
                </a:solidFill>
                <a:latin typeface="Book Antiqua" panose="02040602050305030304" pitchFamily="18" charset="0"/>
              </a:rPr>
              <a:t>	</a:t>
            </a:r>
            <a:r>
              <a:rPr lang="en-US" sz="3600" b="0" i="1" dirty="0" smtClean="0">
                <a:solidFill>
                  <a:schemeClr val="tx1"/>
                </a:solidFill>
                <a:latin typeface="Book Antiqua" panose="02040602050305030304" pitchFamily="18" charset="0"/>
              </a:rPr>
              <a:t>	</a:t>
            </a:r>
          </a:p>
          <a:p>
            <a:r>
              <a:rPr lang="en-US" sz="3600" b="0" i="1" dirty="0">
                <a:solidFill>
                  <a:schemeClr val="tx1"/>
                </a:solidFill>
                <a:latin typeface="Book Antiqua" panose="02040602050305030304" pitchFamily="18" charset="0"/>
              </a:rPr>
              <a:t> </a:t>
            </a:r>
            <a:r>
              <a:rPr lang="en-US" sz="3600" b="0" i="1" dirty="0" smtClean="0">
                <a:solidFill>
                  <a:schemeClr val="tx1"/>
                </a:solidFill>
                <a:latin typeface="Book Antiqua" panose="02040602050305030304" pitchFamily="18" charset="0"/>
              </a:rPr>
              <a:t> 	                   </a:t>
            </a:r>
          </a:p>
          <a:p>
            <a:endParaRPr lang="en-US" sz="3600" b="0" i="1" dirty="0" smtClean="0">
              <a:solidFill>
                <a:schemeClr val="tx1"/>
              </a:solidFill>
              <a:latin typeface="Book Antiqua" panose="02040602050305030304" pitchFamily="18" charset="0"/>
            </a:endParaRPr>
          </a:p>
          <a:p>
            <a:r>
              <a:rPr lang="en-US" sz="3600" b="0" i="1" dirty="0" smtClean="0">
                <a:solidFill>
                  <a:schemeClr val="tx1"/>
                </a:solidFill>
                <a:latin typeface="Book Antiqua" panose="02040602050305030304" pitchFamily="18" charset="0"/>
              </a:rPr>
              <a:t>Teacher: </a:t>
            </a:r>
            <a:r>
              <a:rPr lang="en-US" sz="3600" b="0" i="1" dirty="0" err="1" smtClean="0">
                <a:solidFill>
                  <a:schemeClr val="tx1"/>
                </a:solidFill>
                <a:latin typeface="Book Antiqua" panose="02040602050305030304" pitchFamily="18" charset="0"/>
              </a:rPr>
              <a:t>Kostetsky</a:t>
            </a:r>
            <a:r>
              <a:rPr lang="en-US" sz="3600" b="0" i="1" dirty="0" smtClean="0">
                <a:solidFill>
                  <a:schemeClr val="tx1"/>
                </a:solidFill>
                <a:latin typeface="Book Antiqua" panose="02040602050305030304" pitchFamily="18" charset="0"/>
              </a:rPr>
              <a:t>, Tamara</a:t>
            </a:r>
          </a:p>
          <a:p>
            <a:r>
              <a:rPr lang="en-US" sz="3600" b="0" i="1" dirty="0" smtClean="0">
                <a:solidFill>
                  <a:schemeClr val="tx1"/>
                </a:solidFill>
                <a:latin typeface="Book Antiqua" panose="02040602050305030304" pitchFamily="18" charset="0"/>
              </a:rPr>
              <a:t>Year: 5°			Division: 5°</a:t>
            </a:r>
          </a:p>
          <a:p>
            <a:pPr algn="ctr"/>
            <a:endParaRPr lang="en-US" sz="3600" b="0" i="1" dirty="0" smtClean="0">
              <a:solidFill>
                <a:schemeClr val="tx1"/>
              </a:solidFill>
              <a:latin typeface="Book Antiqua" panose="02040602050305030304" pitchFamily="18" charset="0"/>
            </a:endParaRPr>
          </a:p>
          <a:p>
            <a:pPr algn="ctr"/>
            <a:endParaRPr lang="en-US" sz="3600" i="1" dirty="0">
              <a:solidFill>
                <a:schemeClr val="tx1"/>
              </a:solidFill>
              <a:latin typeface="Book Antiqua" panose="02040602050305030304" pitchFamily="18" charset="0"/>
            </a:endParaRPr>
          </a:p>
          <a:p>
            <a:pPr algn="ctr"/>
            <a:r>
              <a:rPr lang="en-US" sz="3600" b="0" i="1" dirty="0" smtClean="0">
                <a:solidFill>
                  <a:schemeClr val="tx1"/>
                </a:solidFill>
                <a:latin typeface="Book Antiqua" panose="02040602050305030304" pitchFamily="18" charset="0"/>
              </a:rPr>
              <a:t>2014 school year</a:t>
            </a:r>
          </a:p>
        </p:txBody>
      </p:sp>
    </p:spTree>
    <p:extLst>
      <p:ext uri="{BB962C8B-B14F-4D97-AF65-F5344CB8AC3E}">
        <p14:creationId xmlns:p14="http://schemas.microsoft.com/office/powerpoint/2010/main" val="1478329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672" y="1412776"/>
            <a:ext cx="2232248" cy="1413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8765" y="1484784"/>
            <a:ext cx="2303115" cy="13818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1659" y="4515503"/>
            <a:ext cx="2392224" cy="1449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8765" y="4550190"/>
            <a:ext cx="2284016" cy="1415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757771" y="0"/>
            <a:ext cx="4622541" cy="830997"/>
          </a:xfrm>
          <a:prstGeom prst="rect">
            <a:avLst/>
          </a:prstGeom>
          <a:noFill/>
        </p:spPr>
        <p:txBody>
          <a:bodyPr wrap="square" rtlCol="0">
            <a:spAutoFit/>
          </a:bodyPr>
          <a:lstStyle/>
          <a:p>
            <a:pPr algn="ctr"/>
            <a:r>
              <a:rPr lang="es-AR" sz="4800" dirty="0" smtClean="0">
                <a:effectLst>
                  <a:outerShdw blurRad="38100" dist="38100" dir="2700000" algn="tl">
                    <a:srgbClr val="000000">
                      <a:alpha val="43137"/>
                    </a:srgbClr>
                  </a:outerShdw>
                </a:effectLst>
              </a:rPr>
              <a:t>1986: </a:t>
            </a:r>
            <a:r>
              <a:rPr lang="es-AR" sz="4800" dirty="0" err="1" smtClean="0">
                <a:effectLst>
                  <a:outerShdw blurRad="38100" dist="38100" dir="2700000" algn="tl">
                    <a:srgbClr val="000000">
                      <a:alpha val="43137"/>
                    </a:srgbClr>
                  </a:outerShdw>
                </a:effectLst>
              </a:rPr>
              <a:t>Mexico</a:t>
            </a:r>
            <a:endParaRPr lang="es-AR" sz="4800" dirty="0">
              <a:effectLst>
                <a:outerShdw blurRad="38100" dist="38100" dir="2700000" algn="tl">
                  <a:srgbClr val="000000">
                    <a:alpha val="43137"/>
                  </a:srgbClr>
                </a:outerShdw>
              </a:effectLst>
            </a:endParaRPr>
          </a:p>
        </p:txBody>
      </p:sp>
      <p:sp>
        <p:nvSpPr>
          <p:cNvPr id="5" name="4 CuadroTexto"/>
          <p:cNvSpPr txBox="1"/>
          <p:nvPr/>
        </p:nvSpPr>
        <p:spPr>
          <a:xfrm>
            <a:off x="3016813" y="3356992"/>
            <a:ext cx="4104456"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1990: </a:t>
            </a:r>
            <a:r>
              <a:rPr lang="es-AR" sz="4400" dirty="0" err="1" smtClean="0">
                <a:effectLst>
                  <a:outerShdw blurRad="38100" dist="38100" dir="2700000" algn="tl">
                    <a:srgbClr val="000000">
                      <a:alpha val="43137"/>
                    </a:srgbClr>
                  </a:outerShdw>
                </a:effectLst>
              </a:rPr>
              <a:t>Italy</a:t>
            </a:r>
            <a:endParaRPr lang="es-AR" sz="4400" dirty="0">
              <a:effectLst>
                <a:outerShdw blurRad="38100" dist="38100" dir="2700000" algn="tl">
                  <a:srgbClr val="000000">
                    <a:alpha val="43137"/>
                  </a:srgbClr>
                </a:outerShdw>
              </a:effectLst>
            </a:endParaRPr>
          </a:p>
        </p:txBody>
      </p:sp>
      <p:sp>
        <p:nvSpPr>
          <p:cNvPr id="6" name="5 CuadroTexto"/>
          <p:cNvSpPr txBox="1"/>
          <p:nvPr/>
        </p:nvSpPr>
        <p:spPr>
          <a:xfrm>
            <a:off x="1582348" y="2896476"/>
            <a:ext cx="7211122" cy="369332"/>
          </a:xfrm>
          <a:prstGeom prst="rect">
            <a:avLst/>
          </a:prstGeom>
          <a:noFill/>
        </p:spPr>
        <p:txBody>
          <a:bodyPr wrap="square" rtlCol="0">
            <a:spAutoFit/>
          </a:bodyPr>
          <a:lstStyle/>
          <a:p>
            <a:r>
              <a:rPr lang="es-AR" dirty="0" smtClean="0"/>
              <a:t>      ARGENTINA  				             GERMANY</a:t>
            </a:r>
            <a:endParaRPr lang="es-AR" dirty="0"/>
          </a:p>
        </p:txBody>
      </p:sp>
      <p:sp>
        <p:nvSpPr>
          <p:cNvPr id="7" name="6 CuadroTexto"/>
          <p:cNvSpPr txBox="1"/>
          <p:nvPr/>
        </p:nvSpPr>
        <p:spPr>
          <a:xfrm>
            <a:off x="1464275" y="6010107"/>
            <a:ext cx="7209532" cy="369332"/>
          </a:xfrm>
          <a:prstGeom prst="rect">
            <a:avLst/>
          </a:prstGeom>
          <a:noFill/>
        </p:spPr>
        <p:txBody>
          <a:bodyPr wrap="square" rtlCol="0">
            <a:spAutoFit/>
          </a:bodyPr>
          <a:lstStyle/>
          <a:p>
            <a:pPr algn="ctr"/>
            <a:r>
              <a:rPr lang="es-AR" dirty="0" smtClean="0"/>
              <a:t>        GERMANY 				            ARGENTINA</a:t>
            </a:r>
            <a:endParaRPr lang="es-AR" dirty="0"/>
          </a:p>
        </p:txBody>
      </p:sp>
      <p:sp>
        <p:nvSpPr>
          <p:cNvPr id="8" name="7 CuadroTexto"/>
          <p:cNvSpPr txBox="1"/>
          <p:nvPr/>
        </p:nvSpPr>
        <p:spPr>
          <a:xfrm>
            <a:off x="4499992" y="1921187"/>
            <a:ext cx="1008112" cy="584775"/>
          </a:xfrm>
          <a:prstGeom prst="rect">
            <a:avLst/>
          </a:prstGeom>
          <a:noFill/>
        </p:spPr>
        <p:txBody>
          <a:bodyPr wrap="square" rtlCol="0">
            <a:spAutoFit/>
          </a:bodyPr>
          <a:lstStyle/>
          <a:p>
            <a:pPr algn="ctr"/>
            <a:r>
              <a:rPr lang="es-AR" sz="3200" b="1" dirty="0" smtClean="0"/>
              <a:t>3-2</a:t>
            </a:r>
            <a:endParaRPr lang="es-AR" sz="3200" b="1" dirty="0"/>
          </a:p>
        </p:txBody>
      </p:sp>
      <p:sp>
        <p:nvSpPr>
          <p:cNvPr id="9" name="8 CuadroTexto"/>
          <p:cNvSpPr txBox="1"/>
          <p:nvPr/>
        </p:nvSpPr>
        <p:spPr>
          <a:xfrm>
            <a:off x="4456973" y="5257741"/>
            <a:ext cx="1224136" cy="584775"/>
          </a:xfrm>
          <a:prstGeom prst="rect">
            <a:avLst/>
          </a:prstGeom>
          <a:noFill/>
        </p:spPr>
        <p:txBody>
          <a:bodyPr wrap="square" rtlCol="0">
            <a:spAutoFit/>
          </a:bodyPr>
          <a:lstStyle/>
          <a:p>
            <a:pPr algn="ctr"/>
            <a:r>
              <a:rPr lang="es-AR" sz="3200" b="1" dirty="0" smtClean="0"/>
              <a:t>1-0</a:t>
            </a:r>
            <a:endParaRPr lang="es-AR" sz="3200" b="1" dirty="0"/>
          </a:p>
        </p:txBody>
      </p:sp>
    </p:spTree>
    <p:extLst>
      <p:ext uri="{BB962C8B-B14F-4D97-AF65-F5344CB8AC3E}">
        <p14:creationId xmlns:p14="http://schemas.microsoft.com/office/powerpoint/2010/main" val="2584375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672" y="1196752"/>
            <a:ext cx="2051794" cy="1436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3" y="1196752"/>
            <a:ext cx="2159099" cy="1439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4494718"/>
            <a:ext cx="2087091" cy="1391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3" y="4509120"/>
            <a:ext cx="2015083" cy="1410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2735225" y="0"/>
            <a:ext cx="4608512" cy="769441"/>
          </a:xfrm>
          <a:prstGeom prst="rect">
            <a:avLst/>
          </a:prstGeom>
          <a:noFill/>
        </p:spPr>
        <p:txBody>
          <a:bodyPr wrap="square" rtlCol="0">
            <a:spAutoFit/>
          </a:bodyPr>
          <a:lstStyle/>
          <a:p>
            <a:r>
              <a:rPr lang="es-AR" sz="4400" dirty="0" smtClean="0">
                <a:effectLst>
                  <a:outerShdw blurRad="38100" dist="38100" dir="2700000" algn="tl">
                    <a:srgbClr val="000000">
                      <a:alpha val="43137"/>
                    </a:srgbClr>
                  </a:outerShdw>
                </a:effectLst>
              </a:rPr>
              <a:t>1994: </a:t>
            </a:r>
            <a:r>
              <a:rPr lang="en-US" sz="4400" dirty="0" smtClean="0">
                <a:effectLst>
                  <a:outerShdw blurRad="38100" dist="38100" dir="2700000" algn="tl">
                    <a:srgbClr val="000000">
                      <a:alpha val="43137"/>
                    </a:srgbClr>
                  </a:outerShdw>
                </a:effectLst>
              </a:rPr>
              <a:t>United</a:t>
            </a:r>
            <a:r>
              <a:rPr lang="es-AR" sz="4400" dirty="0" smtClean="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States</a:t>
            </a:r>
            <a:endParaRPr lang="en-US" sz="4400" dirty="0">
              <a:effectLst>
                <a:outerShdw blurRad="38100" dist="38100" dir="2700000" algn="tl">
                  <a:srgbClr val="000000">
                    <a:alpha val="43137"/>
                  </a:srgbClr>
                </a:outerShdw>
              </a:effectLst>
            </a:endParaRPr>
          </a:p>
        </p:txBody>
      </p:sp>
      <p:sp>
        <p:nvSpPr>
          <p:cNvPr id="6" name="5 CuadroTexto"/>
          <p:cNvSpPr txBox="1"/>
          <p:nvPr/>
        </p:nvSpPr>
        <p:spPr>
          <a:xfrm>
            <a:off x="4283968" y="1366102"/>
            <a:ext cx="1584176" cy="1077218"/>
          </a:xfrm>
          <a:prstGeom prst="rect">
            <a:avLst/>
          </a:prstGeom>
          <a:noFill/>
        </p:spPr>
        <p:txBody>
          <a:bodyPr wrap="square" rtlCol="0">
            <a:spAutoFit/>
          </a:bodyPr>
          <a:lstStyle/>
          <a:p>
            <a:pPr algn="ctr"/>
            <a:r>
              <a:rPr lang="es-AR" sz="3200" b="1" dirty="0" smtClean="0"/>
              <a:t>0-0</a:t>
            </a:r>
          </a:p>
          <a:p>
            <a:pPr algn="ctr"/>
            <a:r>
              <a:rPr lang="es-AR" sz="3200" b="1" dirty="0" smtClean="0"/>
              <a:t>(3-2p)</a:t>
            </a:r>
            <a:endParaRPr lang="es-AR" sz="3200" b="1" dirty="0"/>
          </a:p>
        </p:txBody>
      </p:sp>
      <p:sp>
        <p:nvSpPr>
          <p:cNvPr id="7" name="6 CuadroTexto"/>
          <p:cNvSpPr txBox="1"/>
          <p:nvPr/>
        </p:nvSpPr>
        <p:spPr>
          <a:xfrm>
            <a:off x="1547942" y="2654133"/>
            <a:ext cx="7200800" cy="369332"/>
          </a:xfrm>
          <a:prstGeom prst="rect">
            <a:avLst/>
          </a:prstGeom>
          <a:noFill/>
        </p:spPr>
        <p:txBody>
          <a:bodyPr wrap="square" rtlCol="0">
            <a:spAutoFit/>
          </a:bodyPr>
          <a:lstStyle/>
          <a:p>
            <a:r>
              <a:rPr lang="es-AR" dirty="0" smtClean="0"/>
              <a:t>        BRAZIL					   ITALY</a:t>
            </a:r>
            <a:endParaRPr lang="es-AR" dirty="0"/>
          </a:p>
        </p:txBody>
      </p:sp>
      <p:sp>
        <p:nvSpPr>
          <p:cNvPr id="8" name="7 CuadroTexto"/>
          <p:cNvSpPr txBox="1"/>
          <p:nvPr/>
        </p:nvSpPr>
        <p:spPr>
          <a:xfrm>
            <a:off x="3169542" y="3429000"/>
            <a:ext cx="3960440"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1998: France</a:t>
            </a:r>
            <a:endParaRPr lang="es-AR" sz="4400" dirty="0">
              <a:effectLst>
                <a:outerShdw blurRad="38100" dist="38100" dir="2700000" algn="tl">
                  <a:srgbClr val="000000">
                    <a:alpha val="43137"/>
                  </a:srgbClr>
                </a:outerShdw>
              </a:effectLst>
            </a:endParaRPr>
          </a:p>
        </p:txBody>
      </p:sp>
      <p:sp>
        <p:nvSpPr>
          <p:cNvPr id="9" name="8 CuadroTexto"/>
          <p:cNvSpPr txBox="1"/>
          <p:nvPr/>
        </p:nvSpPr>
        <p:spPr>
          <a:xfrm>
            <a:off x="1691680" y="5919678"/>
            <a:ext cx="6911626" cy="369332"/>
          </a:xfrm>
          <a:prstGeom prst="rect">
            <a:avLst/>
          </a:prstGeom>
          <a:noFill/>
        </p:spPr>
        <p:txBody>
          <a:bodyPr wrap="square" rtlCol="0">
            <a:spAutoFit/>
          </a:bodyPr>
          <a:lstStyle/>
          <a:p>
            <a:r>
              <a:rPr lang="es-AR" dirty="0" smtClean="0"/>
              <a:t>        FRANCE					BRAZIL</a:t>
            </a:r>
            <a:endParaRPr lang="es-AR" dirty="0"/>
          </a:p>
        </p:txBody>
      </p:sp>
      <p:sp>
        <p:nvSpPr>
          <p:cNvPr id="10" name="9 CuadroTexto"/>
          <p:cNvSpPr txBox="1"/>
          <p:nvPr/>
        </p:nvSpPr>
        <p:spPr>
          <a:xfrm>
            <a:off x="4572000" y="4922011"/>
            <a:ext cx="1296144" cy="584775"/>
          </a:xfrm>
          <a:prstGeom prst="rect">
            <a:avLst/>
          </a:prstGeom>
          <a:noFill/>
        </p:spPr>
        <p:txBody>
          <a:bodyPr wrap="square" rtlCol="0">
            <a:spAutoFit/>
          </a:bodyPr>
          <a:lstStyle/>
          <a:p>
            <a:pPr algn="ctr"/>
            <a:r>
              <a:rPr lang="es-AR" sz="3200" b="1" dirty="0" smtClean="0"/>
              <a:t>3-2</a:t>
            </a:r>
            <a:endParaRPr lang="es-AR" sz="3200" b="1" dirty="0"/>
          </a:p>
        </p:txBody>
      </p:sp>
    </p:spTree>
    <p:extLst>
      <p:ext uri="{BB962C8B-B14F-4D97-AF65-F5344CB8AC3E}">
        <p14:creationId xmlns:p14="http://schemas.microsoft.com/office/powerpoint/2010/main" val="314452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1340768"/>
            <a:ext cx="2157466" cy="1510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9265" y="1397117"/>
            <a:ext cx="2242061" cy="145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5" y="4391067"/>
            <a:ext cx="2231108" cy="1487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9265" y="4391068"/>
            <a:ext cx="2231108" cy="14874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051720" y="188640"/>
            <a:ext cx="6462670" cy="769441"/>
          </a:xfrm>
          <a:prstGeom prst="rect">
            <a:avLst/>
          </a:prstGeom>
          <a:noFill/>
        </p:spPr>
        <p:txBody>
          <a:bodyPr wrap="square" rtlCol="0">
            <a:spAutoFit/>
          </a:bodyPr>
          <a:lstStyle/>
          <a:p>
            <a:r>
              <a:rPr lang="es-AR" sz="4400" dirty="0" smtClean="0">
                <a:effectLst>
                  <a:outerShdw blurRad="38100" dist="38100" dir="2700000" algn="tl">
                    <a:srgbClr val="000000">
                      <a:alpha val="43137"/>
                    </a:srgbClr>
                  </a:outerShdw>
                </a:effectLst>
              </a:rPr>
              <a:t>2002: South </a:t>
            </a:r>
            <a:r>
              <a:rPr lang="es-AR" sz="4400" dirty="0" err="1" smtClean="0">
                <a:effectLst>
                  <a:outerShdw blurRad="38100" dist="38100" dir="2700000" algn="tl">
                    <a:srgbClr val="000000">
                      <a:alpha val="43137"/>
                    </a:srgbClr>
                  </a:outerShdw>
                </a:effectLst>
              </a:rPr>
              <a:t>Korea</a:t>
            </a:r>
            <a:r>
              <a:rPr lang="es-AR" sz="4400" dirty="0">
                <a:effectLst>
                  <a:outerShdw blurRad="38100" dist="38100" dir="2700000" algn="tl">
                    <a:srgbClr val="000000">
                      <a:alpha val="43137"/>
                    </a:srgbClr>
                  </a:outerShdw>
                </a:effectLst>
              </a:rPr>
              <a:t> </a:t>
            </a:r>
            <a:r>
              <a:rPr lang="es-AR" sz="4400" dirty="0" smtClean="0">
                <a:effectLst>
                  <a:outerShdw blurRad="38100" dist="38100" dir="2700000" algn="tl">
                    <a:srgbClr val="000000">
                      <a:alpha val="43137"/>
                    </a:srgbClr>
                  </a:outerShdw>
                </a:effectLst>
              </a:rPr>
              <a:t>&amp;  </a:t>
            </a:r>
            <a:r>
              <a:rPr lang="es-AR" sz="4400" dirty="0" err="1" smtClean="0">
                <a:effectLst>
                  <a:outerShdw blurRad="38100" dist="38100" dir="2700000" algn="tl">
                    <a:srgbClr val="000000">
                      <a:alpha val="43137"/>
                    </a:srgbClr>
                  </a:outerShdw>
                </a:effectLst>
              </a:rPr>
              <a:t>Japan</a:t>
            </a:r>
            <a:r>
              <a:rPr lang="es-AR" sz="4400" dirty="0" smtClean="0">
                <a:effectLst>
                  <a:outerShdw blurRad="38100" dist="38100" dir="2700000" algn="tl">
                    <a:srgbClr val="000000">
                      <a:alpha val="43137"/>
                    </a:srgbClr>
                  </a:outerShdw>
                </a:effectLst>
              </a:rPr>
              <a:t> </a:t>
            </a:r>
            <a:endParaRPr lang="es-AR" sz="4400" dirty="0">
              <a:effectLst>
                <a:outerShdw blurRad="38100" dist="38100" dir="2700000" algn="tl">
                  <a:srgbClr val="000000">
                    <a:alpha val="43137"/>
                  </a:srgbClr>
                </a:outerShdw>
              </a:effectLst>
            </a:endParaRPr>
          </a:p>
        </p:txBody>
      </p:sp>
      <p:sp>
        <p:nvSpPr>
          <p:cNvPr id="6" name="5 CuadroTexto"/>
          <p:cNvSpPr txBox="1"/>
          <p:nvPr/>
        </p:nvSpPr>
        <p:spPr>
          <a:xfrm>
            <a:off x="4139952" y="1831667"/>
            <a:ext cx="1872208" cy="584775"/>
          </a:xfrm>
          <a:prstGeom prst="rect">
            <a:avLst/>
          </a:prstGeom>
          <a:noFill/>
        </p:spPr>
        <p:txBody>
          <a:bodyPr wrap="square" rtlCol="0">
            <a:spAutoFit/>
          </a:bodyPr>
          <a:lstStyle/>
          <a:p>
            <a:pPr algn="ctr"/>
            <a:r>
              <a:rPr lang="es-AR" sz="3200" b="1" dirty="0" smtClean="0"/>
              <a:t>2-0</a:t>
            </a:r>
            <a:endParaRPr lang="es-AR" sz="3200" b="1" dirty="0"/>
          </a:p>
        </p:txBody>
      </p:sp>
      <p:sp>
        <p:nvSpPr>
          <p:cNvPr id="7" name="6 CuadroTexto"/>
          <p:cNvSpPr txBox="1"/>
          <p:nvPr/>
        </p:nvSpPr>
        <p:spPr>
          <a:xfrm>
            <a:off x="1547665" y="2892002"/>
            <a:ext cx="7212708" cy="369332"/>
          </a:xfrm>
          <a:prstGeom prst="rect">
            <a:avLst/>
          </a:prstGeom>
          <a:noFill/>
        </p:spPr>
        <p:txBody>
          <a:bodyPr wrap="square" rtlCol="0">
            <a:spAutoFit/>
          </a:bodyPr>
          <a:lstStyle/>
          <a:p>
            <a:r>
              <a:rPr lang="es-AR" dirty="0" smtClean="0"/>
              <a:t>         BRAZIL 					GERMANY</a:t>
            </a:r>
            <a:endParaRPr lang="es-AR" dirty="0"/>
          </a:p>
        </p:txBody>
      </p:sp>
      <p:sp>
        <p:nvSpPr>
          <p:cNvPr id="8" name="7 CuadroTexto"/>
          <p:cNvSpPr txBox="1"/>
          <p:nvPr/>
        </p:nvSpPr>
        <p:spPr>
          <a:xfrm>
            <a:off x="3137795" y="3501007"/>
            <a:ext cx="4032448" cy="769441"/>
          </a:xfrm>
          <a:prstGeom prst="rect">
            <a:avLst/>
          </a:prstGeom>
          <a:noFill/>
        </p:spPr>
        <p:txBody>
          <a:bodyPr wrap="square" rtlCol="0">
            <a:spAutoFit/>
          </a:bodyPr>
          <a:lstStyle/>
          <a:p>
            <a:r>
              <a:rPr lang="es-AR" sz="4400" dirty="0" smtClean="0">
                <a:effectLst>
                  <a:outerShdw blurRad="38100" dist="38100" dir="2700000" algn="tl">
                    <a:srgbClr val="000000">
                      <a:alpha val="43137"/>
                    </a:srgbClr>
                  </a:outerShdw>
                </a:effectLst>
              </a:rPr>
              <a:t>2006: </a:t>
            </a:r>
            <a:r>
              <a:rPr lang="es-AR" sz="4400" dirty="0" err="1" smtClean="0">
                <a:effectLst>
                  <a:outerShdw blurRad="38100" dist="38100" dir="2700000" algn="tl">
                    <a:srgbClr val="000000">
                      <a:alpha val="43137"/>
                    </a:srgbClr>
                  </a:outerShdw>
                </a:effectLst>
              </a:rPr>
              <a:t>Germany</a:t>
            </a:r>
            <a:endParaRPr lang="es-AR" sz="4400" dirty="0">
              <a:effectLst>
                <a:outerShdw blurRad="38100" dist="38100" dir="2700000" algn="tl">
                  <a:srgbClr val="000000">
                    <a:alpha val="43137"/>
                  </a:srgbClr>
                </a:outerShdw>
              </a:effectLst>
            </a:endParaRPr>
          </a:p>
        </p:txBody>
      </p:sp>
      <p:sp>
        <p:nvSpPr>
          <p:cNvPr id="9" name="8 CuadroTexto"/>
          <p:cNvSpPr txBox="1"/>
          <p:nvPr/>
        </p:nvSpPr>
        <p:spPr>
          <a:xfrm>
            <a:off x="4283968" y="4783765"/>
            <a:ext cx="1584176" cy="1077218"/>
          </a:xfrm>
          <a:prstGeom prst="rect">
            <a:avLst/>
          </a:prstGeom>
          <a:noFill/>
        </p:spPr>
        <p:txBody>
          <a:bodyPr wrap="square" rtlCol="0">
            <a:spAutoFit/>
          </a:bodyPr>
          <a:lstStyle/>
          <a:p>
            <a:pPr algn="ctr"/>
            <a:r>
              <a:rPr lang="es-AR" sz="3200" b="1" dirty="0" smtClean="0"/>
              <a:t>1-1</a:t>
            </a:r>
          </a:p>
          <a:p>
            <a:pPr algn="ctr"/>
            <a:r>
              <a:rPr lang="es-AR" sz="3200" b="1" dirty="0" smtClean="0"/>
              <a:t>(5-3p)</a:t>
            </a:r>
            <a:endParaRPr lang="es-AR" sz="3200" b="1" dirty="0"/>
          </a:p>
        </p:txBody>
      </p:sp>
      <p:sp>
        <p:nvSpPr>
          <p:cNvPr id="10" name="9 CuadroTexto"/>
          <p:cNvSpPr txBox="1"/>
          <p:nvPr/>
        </p:nvSpPr>
        <p:spPr>
          <a:xfrm>
            <a:off x="1547665" y="6021288"/>
            <a:ext cx="7212708" cy="369332"/>
          </a:xfrm>
          <a:prstGeom prst="rect">
            <a:avLst/>
          </a:prstGeom>
          <a:noFill/>
        </p:spPr>
        <p:txBody>
          <a:bodyPr wrap="square" rtlCol="0">
            <a:spAutoFit/>
          </a:bodyPr>
          <a:lstStyle/>
          <a:p>
            <a:r>
              <a:rPr lang="es-AR" dirty="0" smtClean="0"/>
              <a:t>            ITALY					 FRANCE</a:t>
            </a:r>
            <a:endParaRPr lang="es-AR" dirty="0"/>
          </a:p>
        </p:txBody>
      </p:sp>
    </p:spTree>
    <p:extLst>
      <p:ext uri="{BB962C8B-B14F-4D97-AF65-F5344CB8AC3E}">
        <p14:creationId xmlns:p14="http://schemas.microsoft.com/office/powerpoint/2010/main" val="18401489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700808"/>
            <a:ext cx="2051794" cy="1367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1938" y="1753548"/>
            <a:ext cx="1880542" cy="1199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4876018"/>
            <a:ext cx="1943075" cy="1165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2765" y="4799248"/>
            <a:ext cx="1962024" cy="1242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CuadroTexto"/>
          <p:cNvSpPr txBox="1"/>
          <p:nvPr/>
        </p:nvSpPr>
        <p:spPr>
          <a:xfrm>
            <a:off x="2817872" y="188640"/>
            <a:ext cx="4554289"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2010: South </a:t>
            </a:r>
            <a:r>
              <a:rPr lang="en-US" sz="4400" dirty="0" smtClean="0">
                <a:effectLst>
                  <a:outerShdw blurRad="38100" dist="38100" dir="2700000" algn="tl">
                    <a:srgbClr val="000000">
                      <a:alpha val="43137"/>
                    </a:srgbClr>
                  </a:outerShdw>
                </a:effectLst>
              </a:rPr>
              <a:t>Africa</a:t>
            </a:r>
            <a:endParaRPr lang="en-US" sz="4400" dirty="0">
              <a:effectLst>
                <a:outerShdw blurRad="38100" dist="38100" dir="2700000" algn="tl">
                  <a:srgbClr val="000000">
                    <a:alpha val="43137"/>
                  </a:srgbClr>
                </a:outerShdw>
              </a:effectLst>
            </a:endParaRPr>
          </a:p>
        </p:txBody>
      </p:sp>
      <p:sp>
        <p:nvSpPr>
          <p:cNvPr id="3" name="2 CuadroTexto"/>
          <p:cNvSpPr txBox="1"/>
          <p:nvPr/>
        </p:nvSpPr>
        <p:spPr>
          <a:xfrm>
            <a:off x="4139952" y="2060848"/>
            <a:ext cx="1656184" cy="584775"/>
          </a:xfrm>
          <a:prstGeom prst="rect">
            <a:avLst/>
          </a:prstGeom>
          <a:noFill/>
        </p:spPr>
        <p:txBody>
          <a:bodyPr wrap="square" rtlCol="0">
            <a:spAutoFit/>
          </a:bodyPr>
          <a:lstStyle/>
          <a:p>
            <a:pPr algn="ctr"/>
            <a:r>
              <a:rPr lang="es-AR" sz="3200" b="1" dirty="0" smtClean="0"/>
              <a:t>1-0</a:t>
            </a:r>
            <a:endParaRPr lang="es-AR" sz="3200" b="1" dirty="0"/>
          </a:p>
        </p:txBody>
      </p:sp>
      <p:sp>
        <p:nvSpPr>
          <p:cNvPr id="4" name="3 CuadroTexto"/>
          <p:cNvSpPr txBox="1"/>
          <p:nvPr/>
        </p:nvSpPr>
        <p:spPr>
          <a:xfrm>
            <a:off x="1399481" y="3140968"/>
            <a:ext cx="7137125" cy="369332"/>
          </a:xfrm>
          <a:prstGeom prst="rect">
            <a:avLst/>
          </a:prstGeom>
          <a:noFill/>
        </p:spPr>
        <p:txBody>
          <a:bodyPr wrap="square" rtlCol="0">
            <a:spAutoFit/>
          </a:bodyPr>
          <a:lstStyle/>
          <a:p>
            <a:r>
              <a:rPr lang="es-AR" dirty="0" smtClean="0"/>
              <a:t>        SPAIN				            NETHERLANDS</a:t>
            </a:r>
            <a:endParaRPr lang="es-AR" dirty="0"/>
          </a:p>
        </p:txBody>
      </p:sp>
      <p:sp>
        <p:nvSpPr>
          <p:cNvPr id="5" name="4 CuadroTexto"/>
          <p:cNvSpPr txBox="1"/>
          <p:nvPr/>
        </p:nvSpPr>
        <p:spPr>
          <a:xfrm>
            <a:off x="3059832" y="3717032"/>
            <a:ext cx="4312329"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2014: </a:t>
            </a:r>
            <a:r>
              <a:rPr lang="es-AR" sz="4400" dirty="0" err="1" smtClean="0">
                <a:effectLst>
                  <a:outerShdw blurRad="38100" dist="38100" dir="2700000" algn="tl">
                    <a:srgbClr val="000000">
                      <a:alpha val="43137"/>
                    </a:srgbClr>
                  </a:outerShdw>
                </a:effectLst>
              </a:rPr>
              <a:t>Brazil</a:t>
            </a:r>
            <a:endParaRPr lang="es-AR" sz="4400" dirty="0">
              <a:effectLst>
                <a:outerShdw blurRad="38100" dist="38100" dir="2700000" algn="tl">
                  <a:srgbClr val="000000">
                    <a:alpha val="43137"/>
                  </a:srgbClr>
                </a:outerShdw>
              </a:effectLst>
            </a:endParaRPr>
          </a:p>
        </p:txBody>
      </p:sp>
      <p:sp>
        <p:nvSpPr>
          <p:cNvPr id="6" name="5 CuadroTexto"/>
          <p:cNvSpPr txBox="1"/>
          <p:nvPr/>
        </p:nvSpPr>
        <p:spPr>
          <a:xfrm>
            <a:off x="4139952" y="5085184"/>
            <a:ext cx="1656184" cy="584775"/>
          </a:xfrm>
          <a:prstGeom prst="rect">
            <a:avLst/>
          </a:prstGeom>
          <a:noFill/>
        </p:spPr>
        <p:txBody>
          <a:bodyPr wrap="square" rtlCol="0">
            <a:spAutoFit/>
          </a:bodyPr>
          <a:lstStyle/>
          <a:p>
            <a:pPr algn="ctr"/>
            <a:r>
              <a:rPr lang="es-AR" sz="3200" b="1" dirty="0" smtClean="0"/>
              <a:t>1-0</a:t>
            </a:r>
            <a:endParaRPr lang="es-AR" sz="3200" b="1" dirty="0"/>
          </a:p>
        </p:txBody>
      </p:sp>
      <p:sp>
        <p:nvSpPr>
          <p:cNvPr id="7" name="6 CuadroTexto"/>
          <p:cNvSpPr txBox="1"/>
          <p:nvPr/>
        </p:nvSpPr>
        <p:spPr>
          <a:xfrm>
            <a:off x="1547664" y="6041863"/>
            <a:ext cx="7137125" cy="369332"/>
          </a:xfrm>
          <a:prstGeom prst="rect">
            <a:avLst/>
          </a:prstGeom>
          <a:noFill/>
        </p:spPr>
        <p:txBody>
          <a:bodyPr wrap="square" rtlCol="0">
            <a:spAutoFit/>
          </a:bodyPr>
          <a:lstStyle/>
          <a:p>
            <a:r>
              <a:rPr lang="es-AR" dirty="0" smtClean="0"/>
              <a:t>     GERMANY				              ARGENTINA</a:t>
            </a:r>
            <a:endParaRPr lang="es-AR" dirty="0"/>
          </a:p>
        </p:txBody>
      </p:sp>
    </p:spTree>
    <p:extLst>
      <p:ext uri="{BB962C8B-B14F-4D97-AF65-F5344CB8AC3E}">
        <p14:creationId xmlns:p14="http://schemas.microsoft.com/office/powerpoint/2010/main" val="553113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US" sz="4800" i="1" dirty="0" smtClean="0"/>
              <a:t>Brief </a:t>
            </a:r>
            <a:r>
              <a:rPr lang="en-US" sz="4800" i="1" dirty="0"/>
              <a:t>history of the World Cup</a:t>
            </a:r>
            <a:endParaRPr lang="es-AR" sz="4800" i="1" dirty="0"/>
          </a:p>
        </p:txBody>
      </p:sp>
      <p:sp>
        <p:nvSpPr>
          <p:cNvPr id="3" name="2 Marcador de contenido"/>
          <p:cNvSpPr>
            <a:spLocks noGrp="1"/>
          </p:cNvSpPr>
          <p:nvPr>
            <p:ph idx="1"/>
          </p:nvPr>
        </p:nvSpPr>
        <p:spPr/>
        <p:txBody>
          <a:bodyPr>
            <a:normAutofit fontScale="62500" lnSpcReduction="20000"/>
          </a:bodyPr>
          <a:lstStyle/>
          <a:p>
            <a:pPr marL="82296" indent="0">
              <a:buNone/>
            </a:pPr>
            <a:r>
              <a:rPr lang="en-US" dirty="0"/>
              <a:t>The FIFA World Cup, often simply called the World Cup, is an international association football competition contested by the senior men's national teams of the members of </a:t>
            </a:r>
            <a:r>
              <a:rPr lang="en-US" dirty="0" smtClean="0"/>
              <a:t>Federation International </a:t>
            </a:r>
            <a:r>
              <a:rPr lang="en-US" dirty="0"/>
              <a:t>de Football Association (FIFA), the sport's global governing body. The championship has been awarded every four years since the inaugural tournament in 1930, except in 1942 and 1946 when it was not held because of the Second World War. The current champion is Germany, which won its fourth title at the 2014 tournament in Brazil. The 20 World Cup tournaments have been won by eight different national teams. Brazil have won five times, and they are the only team to have played in every tournament. The other World Cup winners are Italy and Germany, with four titles each; Argentina and inaugural winners Uruguay, with two titles each; and England, France and Spain, with one title each. The 2014 World Cup took place in Brazil. The next two World Cups will be hosted by Russia in 2018 and Qatar in 2022. Both choices have been </a:t>
            </a:r>
            <a:r>
              <a:rPr lang="en-US" dirty="0" err="1"/>
              <a:t>criticised</a:t>
            </a:r>
            <a:r>
              <a:rPr lang="en-US" dirty="0"/>
              <a:t> in the media, Russia in light of the 2014 Crimean crisis and Qatar for allegations of vote-buying and poor working conditions for foreign workers.</a:t>
            </a:r>
            <a:endParaRPr lang="es-AR" dirty="0"/>
          </a:p>
        </p:txBody>
      </p:sp>
    </p:spTree>
    <p:extLst>
      <p:ext uri="{BB962C8B-B14F-4D97-AF65-F5344CB8AC3E}">
        <p14:creationId xmlns:p14="http://schemas.microsoft.com/office/powerpoint/2010/main" val="651724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US" sz="6600" i="1" dirty="0" smtClean="0">
                <a:effectLst>
                  <a:outerShdw blurRad="38100" dist="38100" dir="2700000" algn="tl">
                    <a:srgbClr val="000000">
                      <a:alpha val="43137"/>
                    </a:srgbClr>
                  </a:outerShdw>
                </a:effectLst>
              </a:rPr>
              <a:t>Format</a:t>
            </a:r>
            <a:endParaRPr lang="en-US" sz="6600" i="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lnSpcReduction="10000"/>
          </a:bodyPr>
          <a:lstStyle/>
          <a:p>
            <a:pPr marL="82296" indent="0">
              <a:buNone/>
            </a:pPr>
            <a:r>
              <a:rPr lang="en-US" dirty="0"/>
              <a:t>The current format of the competition involves a qualification phase, which currently takes place over the preceding three years, to determine which teams qualify for the tournament phase, which is often called the World Cup Finals. 32 teams, including the automatically qualifying host nation(s), compete in the tournament phase for the title at venues within the host nation(s) over a period of about a month.</a:t>
            </a:r>
            <a:endParaRPr lang="es-AR" dirty="0"/>
          </a:p>
        </p:txBody>
      </p:sp>
    </p:spTree>
    <p:extLst>
      <p:ext uri="{BB962C8B-B14F-4D97-AF65-F5344CB8AC3E}">
        <p14:creationId xmlns:p14="http://schemas.microsoft.com/office/powerpoint/2010/main" val="793137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Results from 1930-2014</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31640" y="2636913"/>
            <a:ext cx="1584176" cy="1056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3203848" y="1316087"/>
            <a:ext cx="4032448"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1930 : Uruguay</a:t>
            </a:r>
            <a:endParaRPr lang="es-AR" sz="4400" dirty="0">
              <a:effectLst>
                <a:outerShdw blurRad="38100" dist="38100" dir="2700000" algn="tl">
                  <a:srgbClr val="000000">
                    <a:alpha val="43137"/>
                  </a:srgbClr>
                </a:outerShdw>
              </a:effectLst>
            </a:endParaRPr>
          </a:p>
        </p:txBody>
      </p:sp>
      <p:sp>
        <p:nvSpPr>
          <p:cNvPr id="8" name="7 CuadroTexto"/>
          <p:cNvSpPr txBox="1"/>
          <p:nvPr/>
        </p:nvSpPr>
        <p:spPr>
          <a:xfrm>
            <a:off x="1659632" y="2175248"/>
            <a:ext cx="2088232" cy="461665"/>
          </a:xfrm>
          <a:prstGeom prst="rect">
            <a:avLst/>
          </a:prstGeom>
          <a:noFill/>
        </p:spPr>
        <p:txBody>
          <a:bodyPr wrap="square" rtlCol="0">
            <a:spAutoFit/>
          </a:bodyPr>
          <a:lstStyle/>
          <a:p>
            <a:r>
              <a:rPr lang="es-AR" sz="2400" dirty="0" smtClean="0"/>
              <a:t>FIRST PLACE</a:t>
            </a:r>
            <a:endParaRPr lang="es-AR" sz="24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0154" y="2636913"/>
            <a:ext cx="1596220" cy="1010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6415171" y="2175247"/>
            <a:ext cx="1866186" cy="461665"/>
          </a:xfrm>
          <a:prstGeom prst="rect">
            <a:avLst/>
          </a:prstGeom>
          <a:noFill/>
        </p:spPr>
        <p:txBody>
          <a:bodyPr wrap="square" rtlCol="0">
            <a:spAutoFit/>
          </a:bodyPr>
          <a:lstStyle/>
          <a:p>
            <a:r>
              <a:rPr lang="es-AR" sz="2400" dirty="0" smtClean="0"/>
              <a:t>RUNNER-UP</a:t>
            </a:r>
            <a:endParaRPr lang="es-AR" sz="2400" dirty="0"/>
          </a:p>
        </p:txBody>
      </p:sp>
      <p:sp>
        <p:nvSpPr>
          <p:cNvPr id="10" name="9 CuadroTexto"/>
          <p:cNvSpPr txBox="1"/>
          <p:nvPr/>
        </p:nvSpPr>
        <p:spPr>
          <a:xfrm>
            <a:off x="4179912" y="2895328"/>
            <a:ext cx="1656184" cy="584775"/>
          </a:xfrm>
          <a:prstGeom prst="rect">
            <a:avLst/>
          </a:prstGeom>
          <a:noFill/>
        </p:spPr>
        <p:txBody>
          <a:bodyPr wrap="square" rtlCol="0">
            <a:spAutoFit/>
          </a:bodyPr>
          <a:lstStyle/>
          <a:p>
            <a:pPr algn="ctr"/>
            <a:r>
              <a:rPr lang="es-AR" sz="3200" b="1" dirty="0" smtClean="0"/>
              <a:t>4-2</a:t>
            </a:r>
            <a:endParaRPr lang="es-AR" sz="3200" b="1" dirty="0"/>
          </a:p>
        </p:txBody>
      </p:sp>
      <p:sp>
        <p:nvSpPr>
          <p:cNvPr id="11" name="10 CuadroTexto"/>
          <p:cNvSpPr txBox="1"/>
          <p:nvPr/>
        </p:nvSpPr>
        <p:spPr>
          <a:xfrm>
            <a:off x="3351820" y="4219142"/>
            <a:ext cx="3312368"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1934: </a:t>
            </a:r>
            <a:r>
              <a:rPr lang="en-US" sz="4400" dirty="0" smtClean="0">
                <a:effectLst>
                  <a:outerShdw blurRad="38100" dist="38100" dir="2700000" algn="tl">
                    <a:srgbClr val="000000">
                      <a:alpha val="43137"/>
                    </a:srgbClr>
                  </a:outerShdw>
                </a:effectLst>
              </a:rPr>
              <a:t>Italy</a:t>
            </a:r>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9652" y="5157192"/>
            <a:ext cx="1512168"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11 CuadroTexto"/>
          <p:cNvSpPr txBox="1"/>
          <p:nvPr/>
        </p:nvSpPr>
        <p:spPr>
          <a:xfrm>
            <a:off x="1691680" y="3849810"/>
            <a:ext cx="1512168" cy="369332"/>
          </a:xfrm>
          <a:prstGeom prst="rect">
            <a:avLst/>
          </a:prstGeom>
          <a:noFill/>
        </p:spPr>
        <p:txBody>
          <a:bodyPr wrap="square" rtlCol="0">
            <a:spAutoFit/>
          </a:bodyPr>
          <a:lstStyle/>
          <a:p>
            <a:pPr algn="ctr"/>
            <a:r>
              <a:rPr lang="es-AR" dirty="0" smtClean="0"/>
              <a:t>URUGUAY</a:t>
            </a:r>
            <a:endParaRPr lang="es-AR" dirty="0"/>
          </a:p>
        </p:txBody>
      </p:sp>
      <p:sp>
        <p:nvSpPr>
          <p:cNvPr id="13" name="12 CuadroTexto"/>
          <p:cNvSpPr txBox="1"/>
          <p:nvPr/>
        </p:nvSpPr>
        <p:spPr>
          <a:xfrm>
            <a:off x="6518106" y="3849810"/>
            <a:ext cx="1596220" cy="369332"/>
          </a:xfrm>
          <a:prstGeom prst="rect">
            <a:avLst/>
          </a:prstGeom>
          <a:noFill/>
        </p:spPr>
        <p:txBody>
          <a:bodyPr wrap="square" rtlCol="0">
            <a:spAutoFit/>
          </a:bodyPr>
          <a:lstStyle/>
          <a:p>
            <a:r>
              <a:rPr lang="es-AR" dirty="0" smtClean="0"/>
              <a:t>ARGENTINA</a:t>
            </a:r>
            <a:endParaRPr lang="es-AR" dirty="0"/>
          </a:p>
        </p:txBody>
      </p:sp>
      <p:sp>
        <p:nvSpPr>
          <p:cNvPr id="14" name="13 CuadroTexto"/>
          <p:cNvSpPr txBox="1"/>
          <p:nvPr/>
        </p:nvSpPr>
        <p:spPr>
          <a:xfrm>
            <a:off x="1839652" y="6304244"/>
            <a:ext cx="1688232" cy="369332"/>
          </a:xfrm>
          <a:prstGeom prst="rect">
            <a:avLst/>
          </a:prstGeom>
          <a:noFill/>
        </p:spPr>
        <p:txBody>
          <a:bodyPr wrap="square" rtlCol="0">
            <a:spAutoFit/>
          </a:bodyPr>
          <a:lstStyle/>
          <a:p>
            <a:pPr algn="ctr"/>
            <a:r>
              <a:rPr lang="es-AR" dirty="0" smtClean="0"/>
              <a:t>ITALY</a:t>
            </a:r>
            <a:endParaRPr lang="es-AR" dirty="0"/>
          </a:p>
        </p:txBody>
      </p:sp>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0154" y="5157192"/>
            <a:ext cx="1596220"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14 CuadroTexto"/>
          <p:cNvSpPr txBox="1"/>
          <p:nvPr/>
        </p:nvSpPr>
        <p:spPr>
          <a:xfrm>
            <a:off x="4499992" y="5445224"/>
            <a:ext cx="1152128" cy="584775"/>
          </a:xfrm>
          <a:prstGeom prst="rect">
            <a:avLst/>
          </a:prstGeom>
          <a:noFill/>
        </p:spPr>
        <p:txBody>
          <a:bodyPr wrap="square" rtlCol="0">
            <a:spAutoFit/>
          </a:bodyPr>
          <a:lstStyle/>
          <a:p>
            <a:pPr algn="ctr"/>
            <a:r>
              <a:rPr lang="es-AR" sz="3200" b="1" dirty="0" smtClean="0"/>
              <a:t>2-1</a:t>
            </a:r>
            <a:endParaRPr lang="es-AR" sz="3200" b="1" dirty="0"/>
          </a:p>
        </p:txBody>
      </p:sp>
      <p:sp>
        <p:nvSpPr>
          <p:cNvPr id="16" name="15 CuadroTexto"/>
          <p:cNvSpPr txBox="1"/>
          <p:nvPr/>
        </p:nvSpPr>
        <p:spPr>
          <a:xfrm>
            <a:off x="6368722" y="6207434"/>
            <a:ext cx="2201705" cy="369332"/>
          </a:xfrm>
          <a:prstGeom prst="rect">
            <a:avLst/>
          </a:prstGeom>
          <a:noFill/>
        </p:spPr>
        <p:txBody>
          <a:bodyPr wrap="square" rtlCol="0">
            <a:spAutoFit/>
          </a:bodyPr>
          <a:lstStyle/>
          <a:p>
            <a:r>
              <a:rPr lang="en-US" dirty="0" smtClean="0"/>
              <a:t>CZECHOSLOVAKIA</a:t>
            </a:r>
            <a:endParaRPr lang="en-US" dirty="0"/>
          </a:p>
        </p:txBody>
      </p:sp>
    </p:spTree>
    <p:extLst>
      <p:ext uri="{BB962C8B-B14F-4D97-AF65-F5344CB8AC3E}">
        <p14:creationId xmlns:p14="http://schemas.microsoft.com/office/powerpoint/2010/main" val="2306585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1492" y="1796819"/>
            <a:ext cx="1584176" cy="1056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3455" y="1839731"/>
            <a:ext cx="1538057"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819" y="4752658"/>
            <a:ext cx="1578635" cy="1032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6329" y="4761343"/>
            <a:ext cx="1395183" cy="976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3282767" y="523999"/>
            <a:ext cx="3052378"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1938: France</a:t>
            </a:r>
            <a:endParaRPr lang="es-AR" sz="4400" dirty="0">
              <a:effectLst>
                <a:outerShdw blurRad="38100" dist="38100" dir="2700000" algn="tl">
                  <a:srgbClr val="000000">
                    <a:alpha val="43137"/>
                  </a:srgbClr>
                </a:outerShdw>
              </a:effectLst>
            </a:endParaRPr>
          </a:p>
        </p:txBody>
      </p:sp>
      <p:sp>
        <p:nvSpPr>
          <p:cNvPr id="5" name="4 CuadroTexto"/>
          <p:cNvSpPr txBox="1"/>
          <p:nvPr/>
        </p:nvSpPr>
        <p:spPr>
          <a:xfrm>
            <a:off x="3080764" y="3983217"/>
            <a:ext cx="3456384"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1950: </a:t>
            </a:r>
            <a:r>
              <a:rPr lang="es-AR" sz="4400" dirty="0" err="1" smtClean="0">
                <a:effectLst>
                  <a:outerShdw blurRad="38100" dist="38100" dir="2700000" algn="tl">
                    <a:srgbClr val="000000">
                      <a:alpha val="43137"/>
                    </a:srgbClr>
                  </a:outerShdw>
                </a:effectLst>
              </a:rPr>
              <a:t>Brazil</a:t>
            </a:r>
            <a:endParaRPr lang="es-AR" sz="4400" dirty="0">
              <a:effectLst>
                <a:outerShdw blurRad="38100" dist="38100" dir="2700000" algn="tl">
                  <a:srgbClr val="000000">
                    <a:alpha val="43137"/>
                  </a:srgbClr>
                </a:outerShdw>
              </a:effectLst>
            </a:endParaRPr>
          </a:p>
        </p:txBody>
      </p:sp>
      <p:sp>
        <p:nvSpPr>
          <p:cNvPr id="6" name="5 CuadroTexto"/>
          <p:cNvSpPr txBox="1"/>
          <p:nvPr/>
        </p:nvSpPr>
        <p:spPr>
          <a:xfrm>
            <a:off x="3929850" y="2180929"/>
            <a:ext cx="1152128" cy="584775"/>
          </a:xfrm>
          <a:prstGeom prst="rect">
            <a:avLst/>
          </a:prstGeom>
          <a:noFill/>
        </p:spPr>
        <p:txBody>
          <a:bodyPr wrap="square" rtlCol="0">
            <a:spAutoFit/>
          </a:bodyPr>
          <a:lstStyle/>
          <a:p>
            <a:pPr algn="ctr"/>
            <a:r>
              <a:rPr lang="es-AR" sz="3200" b="1" dirty="0" smtClean="0"/>
              <a:t>4-2</a:t>
            </a:r>
            <a:endParaRPr lang="es-AR" sz="3200" b="1" dirty="0"/>
          </a:p>
        </p:txBody>
      </p:sp>
      <p:sp>
        <p:nvSpPr>
          <p:cNvPr id="7" name="6 CuadroTexto"/>
          <p:cNvSpPr txBox="1"/>
          <p:nvPr/>
        </p:nvSpPr>
        <p:spPr>
          <a:xfrm>
            <a:off x="1898819" y="3100318"/>
            <a:ext cx="1578635" cy="1200329"/>
          </a:xfrm>
          <a:prstGeom prst="rect">
            <a:avLst/>
          </a:prstGeom>
          <a:noFill/>
        </p:spPr>
        <p:txBody>
          <a:bodyPr wrap="square" rtlCol="0">
            <a:spAutoFit/>
          </a:bodyPr>
          <a:lstStyle/>
          <a:p>
            <a:pPr algn="ctr"/>
            <a:r>
              <a:rPr lang="es-AR" dirty="0" smtClean="0"/>
              <a:t>ITALY				</a:t>
            </a:r>
            <a:endParaRPr lang="es-AR" dirty="0"/>
          </a:p>
        </p:txBody>
      </p:sp>
      <p:sp>
        <p:nvSpPr>
          <p:cNvPr id="8" name="7 CuadroTexto"/>
          <p:cNvSpPr txBox="1"/>
          <p:nvPr/>
        </p:nvSpPr>
        <p:spPr>
          <a:xfrm>
            <a:off x="5816355" y="3054519"/>
            <a:ext cx="1538057" cy="369332"/>
          </a:xfrm>
          <a:prstGeom prst="rect">
            <a:avLst/>
          </a:prstGeom>
          <a:noFill/>
        </p:spPr>
        <p:txBody>
          <a:bodyPr wrap="square" rtlCol="0">
            <a:spAutoFit/>
          </a:bodyPr>
          <a:lstStyle/>
          <a:p>
            <a:pPr algn="ctr"/>
            <a:r>
              <a:rPr lang="es-AR" dirty="0" smtClean="0"/>
              <a:t>HUNGARY</a:t>
            </a:r>
            <a:endParaRPr lang="es-AR" dirty="0"/>
          </a:p>
        </p:txBody>
      </p:sp>
      <p:sp>
        <p:nvSpPr>
          <p:cNvPr id="9" name="8 CuadroTexto"/>
          <p:cNvSpPr txBox="1"/>
          <p:nvPr/>
        </p:nvSpPr>
        <p:spPr>
          <a:xfrm>
            <a:off x="1913707" y="5785884"/>
            <a:ext cx="1548857" cy="369332"/>
          </a:xfrm>
          <a:prstGeom prst="rect">
            <a:avLst/>
          </a:prstGeom>
          <a:noFill/>
        </p:spPr>
        <p:txBody>
          <a:bodyPr wrap="square" rtlCol="0">
            <a:spAutoFit/>
          </a:bodyPr>
          <a:lstStyle/>
          <a:p>
            <a:pPr algn="ctr"/>
            <a:r>
              <a:rPr lang="es-AR" dirty="0" smtClean="0"/>
              <a:t>URUGUAY</a:t>
            </a:r>
            <a:endParaRPr lang="es-AR" dirty="0"/>
          </a:p>
        </p:txBody>
      </p:sp>
      <p:sp>
        <p:nvSpPr>
          <p:cNvPr id="10" name="9 CuadroTexto"/>
          <p:cNvSpPr txBox="1"/>
          <p:nvPr/>
        </p:nvSpPr>
        <p:spPr>
          <a:xfrm>
            <a:off x="4301939" y="5069120"/>
            <a:ext cx="1014034" cy="307777"/>
          </a:xfrm>
          <a:prstGeom prst="rect">
            <a:avLst/>
          </a:prstGeom>
          <a:noFill/>
        </p:spPr>
        <p:txBody>
          <a:bodyPr wrap="square" rtlCol="0">
            <a:spAutoFit/>
          </a:bodyPr>
          <a:lstStyle/>
          <a:p>
            <a:r>
              <a:rPr lang="es-AR" sz="1400" dirty="0" smtClean="0"/>
              <a:t>NOTE 1</a:t>
            </a:r>
            <a:endParaRPr lang="es-AR" sz="1400" dirty="0"/>
          </a:p>
        </p:txBody>
      </p:sp>
      <p:sp>
        <p:nvSpPr>
          <p:cNvPr id="11" name="10 CuadroTexto"/>
          <p:cNvSpPr txBox="1"/>
          <p:nvPr/>
        </p:nvSpPr>
        <p:spPr>
          <a:xfrm>
            <a:off x="5966329" y="5785229"/>
            <a:ext cx="1395183" cy="369332"/>
          </a:xfrm>
          <a:prstGeom prst="rect">
            <a:avLst/>
          </a:prstGeom>
          <a:noFill/>
        </p:spPr>
        <p:txBody>
          <a:bodyPr wrap="square" rtlCol="0">
            <a:spAutoFit/>
          </a:bodyPr>
          <a:lstStyle/>
          <a:p>
            <a:pPr algn="ctr"/>
            <a:r>
              <a:rPr lang="es-AR" dirty="0" smtClean="0"/>
              <a:t>BRAZIL</a:t>
            </a:r>
            <a:endParaRPr lang="es-AR" dirty="0"/>
          </a:p>
        </p:txBody>
      </p:sp>
    </p:spTree>
    <p:extLst>
      <p:ext uri="{BB962C8B-B14F-4D97-AF65-F5344CB8AC3E}">
        <p14:creationId xmlns:p14="http://schemas.microsoft.com/office/powerpoint/2010/main" val="843697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7300" y="2032129"/>
            <a:ext cx="1947590" cy="1168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627784" y="476265"/>
            <a:ext cx="4752528" cy="769441"/>
          </a:xfrm>
          <a:prstGeom prst="rect">
            <a:avLst/>
          </a:prstGeom>
          <a:noFill/>
        </p:spPr>
        <p:txBody>
          <a:bodyPr wrap="square" rtlCol="0">
            <a:spAutoFit/>
          </a:bodyPr>
          <a:lstStyle/>
          <a:p>
            <a:r>
              <a:rPr lang="en-US" sz="4400" dirty="0" smtClean="0">
                <a:effectLst>
                  <a:outerShdw blurRad="38100" dist="38100" dir="2700000" algn="tl">
                    <a:srgbClr val="000000">
                      <a:alpha val="43137"/>
                    </a:srgbClr>
                  </a:outerShdw>
                </a:effectLst>
              </a:rPr>
              <a:t>1954: </a:t>
            </a:r>
            <a:r>
              <a:rPr lang="en-US" sz="4400" dirty="0" smtClean="0"/>
              <a:t>  Switzerland</a:t>
            </a:r>
            <a:endParaRPr lang="en-US" sz="4400" dirty="0">
              <a:effectLst>
                <a:outerShdw blurRad="38100" dist="38100" dir="2700000" algn="tl">
                  <a:srgbClr val="000000">
                    <a:alpha val="43137"/>
                  </a:srgbClr>
                </a:outerShdw>
              </a:effectLst>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199" y="1916832"/>
            <a:ext cx="1943075" cy="1295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1821" y="4997512"/>
            <a:ext cx="1903069" cy="1231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88068" y="4954610"/>
            <a:ext cx="1927206" cy="1260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2714034" y="3741712"/>
            <a:ext cx="4652035"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1958: </a:t>
            </a:r>
            <a:r>
              <a:rPr lang="es-AR" sz="4400" dirty="0" err="1" smtClean="0">
                <a:effectLst>
                  <a:outerShdw blurRad="38100" dist="38100" dir="2700000" algn="tl">
                    <a:srgbClr val="000000">
                      <a:alpha val="43137"/>
                    </a:srgbClr>
                  </a:outerShdw>
                </a:effectLst>
              </a:rPr>
              <a:t>Sweden</a:t>
            </a:r>
            <a:r>
              <a:rPr lang="es-AR" sz="4400" dirty="0" smtClean="0">
                <a:effectLst>
                  <a:outerShdw blurRad="38100" dist="38100" dir="2700000" algn="tl">
                    <a:srgbClr val="000000">
                      <a:alpha val="43137"/>
                    </a:srgbClr>
                  </a:outerShdw>
                </a:effectLst>
              </a:rPr>
              <a:t> </a:t>
            </a:r>
            <a:endParaRPr lang="es-AR" sz="4400" dirty="0">
              <a:effectLst>
                <a:outerShdw blurRad="38100" dist="38100" dir="2700000" algn="tl">
                  <a:srgbClr val="000000">
                    <a:alpha val="43137"/>
                  </a:srgbClr>
                </a:outerShdw>
              </a:effectLst>
            </a:endParaRPr>
          </a:p>
        </p:txBody>
      </p:sp>
      <p:sp>
        <p:nvSpPr>
          <p:cNvPr id="7" name="6 CuadroTexto"/>
          <p:cNvSpPr txBox="1"/>
          <p:nvPr/>
        </p:nvSpPr>
        <p:spPr>
          <a:xfrm>
            <a:off x="4644008" y="2353235"/>
            <a:ext cx="792088" cy="584775"/>
          </a:xfrm>
          <a:prstGeom prst="rect">
            <a:avLst/>
          </a:prstGeom>
          <a:noFill/>
        </p:spPr>
        <p:txBody>
          <a:bodyPr wrap="square" rtlCol="0">
            <a:spAutoFit/>
          </a:bodyPr>
          <a:lstStyle/>
          <a:p>
            <a:r>
              <a:rPr lang="es-AR" sz="3200" b="1" dirty="0" smtClean="0"/>
              <a:t>3-2</a:t>
            </a:r>
            <a:endParaRPr lang="es-AR" sz="3200" b="1" dirty="0"/>
          </a:p>
        </p:txBody>
      </p:sp>
      <p:sp>
        <p:nvSpPr>
          <p:cNvPr id="8" name="7 CuadroTexto"/>
          <p:cNvSpPr txBox="1"/>
          <p:nvPr/>
        </p:nvSpPr>
        <p:spPr>
          <a:xfrm>
            <a:off x="4485593" y="5320792"/>
            <a:ext cx="1080120" cy="584775"/>
          </a:xfrm>
          <a:prstGeom prst="rect">
            <a:avLst/>
          </a:prstGeom>
          <a:noFill/>
        </p:spPr>
        <p:txBody>
          <a:bodyPr wrap="square" rtlCol="0">
            <a:spAutoFit/>
          </a:bodyPr>
          <a:lstStyle/>
          <a:p>
            <a:pPr algn="ctr"/>
            <a:r>
              <a:rPr lang="es-AR" sz="3200" b="1" dirty="0" smtClean="0"/>
              <a:t>5-2</a:t>
            </a:r>
            <a:endParaRPr lang="es-AR" sz="3200" b="1" dirty="0"/>
          </a:p>
        </p:txBody>
      </p:sp>
      <p:sp>
        <p:nvSpPr>
          <p:cNvPr id="10" name="9 CuadroTexto"/>
          <p:cNvSpPr txBox="1"/>
          <p:nvPr/>
        </p:nvSpPr>
        <p:spPr>
          <a:xfrm>
            <a:off x="2231611" y="3316342"/>
            <a:ext cx="1263487" cy="369332"/>
          </a:xfrm>
          <a:prstGeom prst="rect">
            <a:avLst/>
          </a:prstGeom>
          <a:noFill/>
        </p:spPr>
        <p:txBody>
          <a:bodyPr wrap="none" rtlCol="0">
            <a:spAutoFit/>
          </a:bodyPr>
          <a:lstStyle/>
          <a:p>
            <a:r>
              <a:rPr lang="es-AR" dirty="0" smtClean="0"/>
              <a:t>GERMANY</a:t>
            </a:r>
            <a:endParaRPr lang="es-AR" dirty="0"/>
          </a:p>
        </p:txBody>
      </p:sp>
      <p:sp>
        <p:nvSpPr>
          <p:cNvPr id="11" name="10 CuadroTexto"/>
          <p:cNvSpPr txBox="1"/>
          <p:nvPr/>
        </p:nvSpPr>
        <p:spPr>
          <a:xfrm>
            <a:off x="6388068" y="3316342"/>
            <a:ext cx="1927206" cy="369332"/>
          </a:xfrm>
          <a:prstGeom prst="rect">
            <a:avLst/>
          </a:prstGeom>
          <a:noFill/>
        </p:spPr>
        <p:txBody>
          <a:bodyPr wrap="square" rtlCol="0">
            <a:spAutoFit/>
          </a:bodyPr>
          <a:lstStyle/>
          <a:p>
            <a:pPr algn="ctr"/>
            <a:r>
              <a:rPr lang="es-AR" dirty="0" smtClean="0"/>
              <a:t>HUNGARY</a:t>
            </a:r>
            <a:endParaRPr lang="es-AR" dirty="0"/>
          </a:p>
        </p:txBody>
      </p:sp>
      <p:sp>
        <p:nvSpPr>
          <p:cNvPr id="12" name="11 CuadroTexto"/>
          <p:cNvSpPr txBox="1"/>
          <p:nvPr/>
        </p:nvSpPr>
        <p:spPr>
          <a:xfrm>
            <a:off x="1911821" y="6228849"/>
            <a:ext cx="1903069" cy="369332"/>
          </a:xfrm>
          <a:prstGeom prst="rect">
            <a:avLst/>
          </a:prstGeom>
          <a:noFill/>
        </p:spPr>
        <p:txBody>
          <a:bodyPr wrap="square" rtlCol="0">
            <a:spAutoFit/>
          </a:bodyPr>
          <a:lstStyle/>
          <a:p>
            <a:pPr algn="ctr"/>
            <a:r>
              <a:rPr lang="es-AR" dirty="0" smtClean="0"/>
              <a:t>BRAZIL</a:t>
            </a:r>
            <a:endParaRPr lang="es-AR" dirty="0"/>
          </a:p>
        </p:txBody>
      </p:sp>
      <p:sp>
        <p:nvSpPr>
          <p:cNvPr id="13" name="12 CuadroTexto"/>
          <p:cNvSpPr txBox="1"/>
          <p:nvPr/>
        </p:nvSpPr>
        <p:spPr>
          <a:xfrm>
            <a:off x="6388068" y="6228849"/>
            <a:ext cx="1927206" cy="369332"/>
          </a:xfrm>
          <a:prstGeom prst="rect">
            <a:avLst/>
          </a:prstGeom>
          <a:noFill/>
        </p:spPr>
        <p:txBody>
          <a:bodyPr wrap="square" rtlCol="0">
            <a:spAutoFit/>
          </a:bodyPr>
          <a:lstStyle/>
          <a:p>
            <a:pPr algn="ctr"/>
            <a:r>
              <a:rPr lang="es-AR" dirty="0" smtClean="0"/>
              <a:t>SWEDEN</a:t>
            </a:r>
            <a:endParaRPr lang="es-AR" dirty="0"/>
          </a:p>
        </p:txBody>
      </p:sp>
    </p:spTree>
    <p:extLst>
      <p:ext uri="{BB962C8B-B14F-4D97-AF65-F5344CB8AC3E}">
        <p14:creationId xmlns:p14="http://schemas.microsoft.com/office/powerpoint/2010/main" val="1613642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672" y="1284801"/>
            <a:ext cx="1872208" cy="13105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9067" y="1268760"/>
            <a:ext cx="1872208"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6762" y="4767722"/>
            <a:ext cx="1947280" cy="1168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9067" y="4717087"/>
            <a:ext cx="1992793" cy="119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411189" y="116632"/>
            <a:ext cx="5113139"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1962: Chile</a:t>
            </a:r>
            <a:endParaRPr lang="es-AR" sz="4400" dirty="0">
              <a:effectLst>
                <a:outerShdw blurRad="38100" dist="38100" dir="2700000" algn="tl">
                  <a:srgbClr val="000000">
                    <a:alpha val="43137"/>
                  </a:srgbClr>
                </a:outerShdw>
              </a:effectLst>
            </a:endParaRPr>
          </a:p>
        </p:txBody>
      </p:sp>
      <p:sp>
        <p:nvSpPr>
          <p:cNvPr id="5" name="4 CuadroTexto"/>
          <p:cNvSpPr txBox="1"/>
          <p:nvPr/>
        </p:nvSpPr>
        <p:spPr>
          <a:xfrm>
            <a:off x="3275856" y="3573016"/>
            <a:ext cx="3456384" cy="769441"/>
          </a:xfrm>
          <a:prstGeom prst="rect">
            <a:avLst/>
          </a:prstGeom>
          <a:noFill/>
        </p:spPr>
        <p:txBody>
          <a:bodyPr wrap="square" rtlCol="0">
            <a:spAutoFit/>
          </a:bodyPr>
          <a:lstStyle/>
          <a:p>
            <a:r>
              <a:rPr lang="en-US" sz="4400" dirty="0" smtClean="0"/>
              <a:t>1966: England</a:t>
            </a:r>
            <a:endParaRPr lang="en-US" sz="4400" dirty="0"/>
          </a:p>
        </p:txBody>
      </p:sp>
      <p:sp>
        <p:nvSpPr>
          <p:cNvPr id="6" name="5 CuadroTexto"/>
          <p:cNvSpPr txBox="1"/>
          <p:nvPr/>
        </p:nvSpPr>
        <p:spPr>
          <a:xfrm>
            <a:off x="4139952" y="1628800"/>
            <a:ext cx="1440160" cy="584775"/>
          </a:xfrm>
          <a:prstGeom prst="rect">
            <a:avLst/>
          </a:prstGeom>
          <a:noFill/>
        </p:spPr>
        <p:txBody>
          <a:bodyPr wrap="square" rtlCol="0">
            <a:spAutoFit/>
          </a:bodyPr>
          <a:lstStyle/>
          <a:p>
            <a:pPr algn="ctr"/>
            <a:r>
              <a:rPr lang="es-AR" sz="3200" b="1" dirty="0" smtClean="0"/>
              <a:t>3-1</a:t>
            </a:r>
            <a:endParaRPr lang="es-AR" sz="3200" b="1" dirty="0"/>
          </a:p>
        </p:txBody>
      </p:sp>
      <p:sp>
        <p:nvSpPr>
          <p:cNvPr id="7" name="6 CuadroTexto"/>
          <p:cNvSpPr txBox="1"/>
          <p:nvPr/>
        </p:nvSpPr>
        <p:spPr>
          <a:xfrm>
            <a:off x="4211960" y="5105805"/>
            <a:ext cx="1584176" cy="584775"/>
          </a:xfrm>
          <a:prstGeom prst="rect">
            <a:avLst/>
          </a:prstGeom>
          <a:noFill/>
        </p:spPr>
        <p:txBody>
          <a:bodyPr wrap="square" rtlCol="0">
            <a:spAutoFit/>
          </a:bodyPr>
          <a:lstStyle/>
          <a:p>
            <a:pPr algn="ctr"/>
            <a:r>
              <a:rPr lang="es-AR" sz="3200" b="1" dirty="0" smtClean="0"/>
              <a:t>4-2</a:t>
            </a:r>
            <a:endParaRPr lang="es-AR" sz="3200" b="1" dirty="0"/>
          </a:p>
        </p:txBody>
      </p:sp>
      <p:sp>
        <p:nvSpPr>
          <p:cNvPr id="8" name="7 CuadroTexto"/>
          <p:cNvSpPr txBox="1"/>
          <p:nvPr/>
        </p:nvSpPr>
        <p:spPr>
          <a:xfrm>
            <a:off x="1506762" y="2749570"/>
            <a:ext cx="2129134" cy="369332"/>
          </a:xfrm>
          <a:prstGeom prst="rect">
            <a:avLst/>
          </a:prstGeom>
          <a:noFill/>
        </p:spPr>
        <p:txBody>
          <a:bodyPr wrap="square" rtlCol="0">
            <a:spAutoFit/>
          </a:bodyPr>
          <a:lstStyle/>
          <a:p>
            <a:pPr algn="ctr"/>
            <a:r>
              <a:rPr lang="es-AR" dirty="0" smtClean="0"/>
              <a:t>BRAZIL</a:t>
            </a:r>
            <a:endParaRPr lang="es-AR" dirty="0"/>
          </a:p>
        </p:txBody>
      </p:sp>
      <p:sp>
        <p:nvSpPr>
          <p:cNvPr id="9" name="8 CuadroTexto"/>
          <p:cNvSpPr txBox="1"/>
          <p:nvPr/>
        </p:nvSpPr>
        <p:spPr>
          <a:xfrm>
            <a:off x="6300905" y="2711030"/>
            <a:ext cx="2329115" cy="369332"/>
          </a:xfrm>
          <a:prstGeom prst="rect">
            <a:avLst/>
          </a:prstGeom>
          <a:noFill/>
        </p:spPr>
        <p:txBody>
          <a:bodyPr wrap="square" rtlCol="0">
            <a:spAutoFit/>
          </a:bodyPr>
          <a:lstStyle/>
          <a:p>
            <a:r>
              <a:rPr lang="es-AR" dirty="0" smtClean="0"/>
              <a:t>CZECHOSLOVAKIA</a:t>
            </a:r>
            <a:endParaRPr lang="es-AR" dirty="0"/>
          </a:p>
        </p:txBody>
      </p:sp>
      <p:sp>
        <p:nvSpPr>
          <p:cNvPr id="10" name="9 CuadroTexto"/>
          <p:cNvSpPr txBox="1"/>
          <p:nvPr/>
        </p:nvSpPr>
        <p:spPr>
          <a:xfrm>
            <a:off x="1512847" y="6120756"/>
            <a:ext cx="1947280" cy="369332"/>
          </a:xfrm>
          <a:prstGeom prst="rect">
            <a:avLst/>
          </a:prstGeom>
          <a:noFill/>
        </p:spPr>
        <p:txBody>
          <a:bodyPr wrap="square" rtlCol="0">
            <a:spAutoFit/>
          </a:bodyPr>
          <a:lstStyle/>
          <a:p>
            <a:pPr algn="ctr"/>
            <a:r>
              <a:rPr lang="es-AR" dirty="0" smtClean="0"/>
              <a:t>ENGLAND</a:t>
            </a:r>
            <a:endParaRPr lang="es-AR" dirty="0"/>
          </a:p>
        </p:txBody>
      </p:sp>
      <p:sp>
        <p:nvSpPr>
          <p:cNvPr id="11" name="10 CuadroTexto"/>
          <p:cNvSpPr txBox="1"/>
          <p:nvPr/>
        </p:nvSpPr>
        <p:spPr>
          <a:xfrm>
            <a:off x="6469067" y="6120756"/>
            <a:ext cx="1992793" cy="369332"/>
          </a:xfrm>
          <a:prstGeom prst="rect">
            <a:avLst/>
          </a:prstGeom>
          <a:noFill/>
        </p:spPr>
        <p:txBody>
          <a:bodyPr wrap="square" rtlCol="0">
            <a:spAutoFit/>
          </a:bodyPr>
          <a:lstStyle/>
          <a:p>
            <a:pPr algn="ctr"/>
            <a:r>
              <a:rPr lang="es-AR" dirty="0" smtClean="0"/>
              <a:t>GERMANY</a:t>
            </a:r>
            <a:endParaRPr lang="es-AR" dirty="0"/>
          </a:p>
        </p:txBody>
      </p:sp>
    </p:spTree>
    <p:extLst>
      <p:ext uri="{BB962C8B-B14F-4D97-AF65-F5344CB8AC3E}">
        <p14:creationId xmlns:p14="http://schemas.microsoft.com/office/powerpoint/2010/main" val="76539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696" y="1556792"/>
            <a:ext cx="1883207" cy="1318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843808" y="332656"/>
            <a:ext cx="4536504" cy="769441"/>
          </a:xfrm>
          <a:prstGeom prst="rect">
            <a:avLst/>
          </a:prstGeom>
          <a:noFill/>
        </p:spPr>
        <p:txBody>
          <a:bodyPr wrap="square" rtlCol="0">
            <a:spAutoFit/>
          </a:bodyPr>
          <a:lstStyle/>
          <a:p>
            <a:pPr algn="ctr"/>
            <a:r>
              <a:rPr lang="es-AR" sz="4400" dirty="0" smtClean="0"/>
              <a:t>1970: </a:t>
            </a:r>
            <a:r>
              <a:rPr lang="es-AR" sz="4400" dirty="0" err="1" smtClean="0"/>
              <a:t>Mexico</a:t>
            </a:r>
            <a:endParaRPr lang="es-AR" sz="4400" dirty="0"/>
          </a:p>
        </p:txBody>
      </p:sp>
      <p:sp>
        <p:nvSpPr>
          <p:cNvPr id="5" name="4 CuadroTexto"/>
          <p:cNvSpPr txBox="1"/>
          <p:nvPr/>
        </p:nvSpPr>
        <p:spPr>
          <a:xfrm>
            <a:off x="4355976" y="1916832"/>
            <a:ext cx="1584176" cy="584775"/>
          </a:xfrm>
          <a:prstGeom prst="rect">
            <a:avLst/>
          </a:prstGeom>
          <a:noFill/>
        </p:spPr>
        <p:txBody>
          <a:bodyPr wrap="square" rtlCol="0">
            <a:spAutoFit/>
          </a:bodyPr>
          <a:lstStyle/>
          <a:p>
            <a:pPr algn="ctr"/>
            <a:r>
              <a:rPr lang="es-AR" sz="3200" b="1" dirty="0" smtClean="0"/>
              <a:t>4-1</a:t>
            </a:r>
            <a:endParaRPr lang="es-AR" sz="3200" b="1"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9614" y="1549526"/>
            <a:ext cx="1979079" cy="1319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1835696" y="2868912"/>
            <a:ext cx="1872208" cy="369332"/>
          </a:xfrm>
          <a:prstGeom prst="rect">
            <a:avLst/>
          </a:prstGeom>
          <a:noFill/>
        </p:spPr>
        <p:txBody>
          <a:bodyPr wrap="square" rtlCol="0">
            <a:spAutoFit/>
          </a:bodyPr>
          <a:lstStyle/>
          <a:p>
            <a:pPr algn="ctr"/>
            <a:r>
              <a:rPr lang="es-AR" dirty="0" smtClean="0"/>
              <a:t>BRAZIL</a:t>
            </a:r>
            <a:endParaRPr lang="es-AR" dirty="0"/>
          </a:p>
        </p:txBody>
      </p:sp>
      <p:sp>
        <p:nvSpPr>
          <p:cNvPr id="7" name="6 CuadroTexto"/>
          <p:cNvSpPr txBox="1"/>
          <p:nvPr/>
        </p:nvSpPr>
        <p:spPr>
          <a:xfrm>
            <a:off x="6479614" y="2868912"/>
            <a:ext cx="1979079" cy="369332"/>
          </a:xfrm>
          <a:prstGeom prst="rect">
            <a:avLst/>
          </a:prstGeom>
          <a:noFill/>
        </p:spPr>
        <p:txBody>
          <a:bodyPr wrap="square" rtlCol="0">
            <a:spAutoFit/>
          </a:bodyPr>
          <a:lstStyle/>
          <a:p>
            <a:pPr algn="ctr"/>
            <a:r>
              <a:rPr lang="es-AR" dirty="0" smtClean="0"/>
              <a:t>ITALY</a:t>
            </a:r>
            <a:endParaRPr lang="es-AR" dirty="0"/>
          </a:p>
        </p:txBody>
      </p:sp>
      <p:sp>
        <p:nvSpPr>
          <p:cNvPr id="8" name="7 CuadroTexto"/>
          <p:cNvSpPr txBox="1"/>
          <p:nvPr/>
        </p:nvSpPr>
        <p:spPr>
          <a:xfrm>
            <a:off x="3167844" y="3573016"/>
            <a:ext cx="3960440" cy="769441"/>
          </a:xfrm>
          <a:prstGeom prst="rect">
            <a:avLst/>
          </a:prstGeom>
          <a:noFill/>
        </p:spPr>
        <p:txBody>
          <a:bodyPr wrap="square" rtlCol="0">
            <a:spAutoFit/>
          </a:bodyPr>
          <a:lstStyle/>
          <a:p>
            <a:r>
              <a:rPr lang="es-AR" sz="4400" dirty="0" smtClean="0">
                <a:effectLst>
                  <a:outerShdw blurRad="38100" dist="38100" dir="2700000" algn="tl">
                    <a:srgbClr val="000000">
                      <a:alpha val="43137"/>
                    </a:srgbClr>
                  </a:outerShdw>
                </a:effectLst>
              </a:rPr>
              <a:t>1974: </a:t>
            </a:r>
            <a:r>
              <a:rPr lang="es-AR" sz="4400" dirty="0" err="1" smtClean="0">
                <a:effectLst>
                  <a:outerShdw blurRad="38100" dist="38100" dir="2700000" algn="tl">
                    <a:srgbClr val="000000">
                      <a:alpha val="43137"/>
                    </a:srgbClr>
                  </a:outerShdw>
                </a:effectLst>
              </a:rPr>
              <a:t>Germany</a:t>
            </a:r>
            <a:endParaRPr lang="es-AR" sz="4400" dirty="0">
              <a:effectLst>
                <a:outerShdw blurRad="38100" dist="38100" dir="2700000" algn="tl">
                  <a:srgbClr val="000000">
                    <a:alpha val="43137"/>
                  </a:srgbClr>
                </a:outerShdw>
              </a:effectLst>
            </a:endParaRPr>
          </a:p>
        </p:txBody>
      </p:sp>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2034" y="4476948"/>
            <a:ext cx="1983548" cy="1350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1898991" y="5928947"/>
            <a:ext cx="1872208" cy="369332"/>
          </a:xfrm>
          <a:prstGeom prst="rect">
            <a:avLst/>
          </a:prstGeom>
          <a:noFill/>
        </p:spPr>
        <p:txBody>
          <a:bodyPr wrap="square" rtlCol="0">
            <a:spAutoFit/>
          </a:bodyPr>
          <a:lstStyle/>
          <a:p>
            <a:pPr algn="ctr"/>
            <a:r>
              <a:rPr lang="es-AR" dirty="0" smtClean="0"/>
              <a:t>GERMANY</a:t>
            </a:r>
            <a:endParaRPr lang="es-AR" dirty="0"/>
          </a:p>
        </p:txBody>
      </p:sp>
      <p:sp>
        <p:nvSpPr>
          <p:cNvPr id="10" name="9 CuadroTexto"/>
          <p:cNvSpPr txBox="1"/>
          <p:nvPr/>
        </p:nvSpPr>
        <p:spPr>
          <a:xfrm>
            <a:off x="4319972" y="4941168"/>
            <a:ext cx="1584176" cy="584775"/>
          </a:xfrm>
          <a:prstGeom prst="rect">
            <a:avLst/>
          </a:prstGeom>
          <a:noFill/>
        </p:spPr>
        <p:txBody>
          <a:bodyPr wrap="square" rtlCol="0">
            <a:spAutoFit/>
          </a:bodyPr>
          <a:lstStyle/>
          <a:p>
            <a:pPr algn="ctr"/>
            <a:r>
              <a:rPr lang="es-AR" sz="3200" b="1" dirty="0" smtClean="0"/>
              <a:t>2-1</a:t>
            </a:r>
            <a:endParaRPr lang="es-AR" sz="3200" b="1" dirty="0"/>
          </a:p>
        </p:txBody>
      </p:sp>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9609" y="4625831"/>
            <a:ext cx="1979079" cy="1319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10 CuadroTexto"/>
          <p:cNvSpPr txBox="1"/>
          <p:nvPr/>
        </p:nvSpPr>
        <p:spPr>
          <a:xfrm>
            <a:off x="6529609" y="6113613"/>
            <a:ext cx="1929084" cy="369332"/>
          </a:xfrm>
          <a:prstGeom prst="rect">
            <a:avLst/>
          </a:prstGeom>
          <a:noFill/>
        </p:spPr>
        <p:txBody>
          <a:bodyPr wrap="square" rtlCol="0">
            <a:spAutoFit/>
          </a:bodyPr>
          <a:lstStyle/>
          <a:p>
            <a:pPr algn="ctr"/>
            <a:r>
              <a:rPr lang="es-AR" dirty="0" smtClean="0"/>
              <a:t>NETHERLANDS</a:t>
            </a:r>
            <a:endParaRPr lang="es-AR" dirty="0"/>
          </a:p>
        </p:txBody>
      </p:sp>
    </p:spTree>
    <p:extLst>
      <p:ext uri="{BB962C8B-B14F-4D97-AF65-F5344CB8AC3E}">
        <p14:creationId xmlns:p14="http://schemas.microsoft.com/office/powerpoint/2010/main" val="3656288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1887" y="1340768"/>
            <a:ext cx="2051794" cy="1391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627784" y="188640"/>
            <a:ext cx="4248472"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1978: Argentina</a:t>
            </a:r>
            <a:endParaRPr lang="es-AR" sz="4400" dirty="0">
              <a:effectLst>
                <a:outerShdw blurRad="38100" dist="38100" dir="2700000" algn="tl">
                  <a:srgbClr val="000000">
                    <a:alpha val="43137"/>
                  </a:srgbClr>
                </a:outerShdw>
              </a:effectLst>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1340768"/>
            <a:ext cx="2087091" cy="13913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4283968" y="1744077"/>
            <a:ext cx="1080120" cy="584775"/>
          </a:xfrm>
          <a:prstGeom prst="rect">
            <a:avLst/>
          </a:prstGeom>
          <a:noFill/>
        </p:spPr>
        <p:txBody>
          <a:bodyPr wrap="square" rtlCol="0">
            <a:spAutoFit/>
          </a:bodyPr>
          <a:lstStyle/>
          <a:p>
            <a:pPr algn="ctr"/>
            <a:r>
              <a:rPr lang="es-AR" sz="3200" b="1" dirty="0" smtClean="0"/>
              <a:t>3-1</a:t>
            </a:r>
            <a:endParaRPr lang="es-AR" sz="3200" b="1" dirty="0"/>
          </a:p>
        </p:txBody>
      </p:sp>
      <p:sp>
        <p:nvSpPr>
          <p:cNvPr id="6" name="5 CuadroTexto"/>
          <p:cNvSpPr txBox="1"/>
          <p:nvPr/>
        </p:nvSpPr>
        <p:spPr>
          <a:xfrm>
            <a:off x="3275856" y="3290055"/>
            <a:ext cx="3312368" cy="769441"/>
          </a:xfrm>
          <a:prstGeom prst="rect">
            <a:avLst/>
          </a:prstGeom>
          <a:noFill/>
        </p:spPr>
        <p:txBody>
          <a:bodyPr wrap="square" rtlCol="0">
            <a:spAutoFit/>
          </a:bodyPr>
          <a:lstStyle/>
          <a:p>
            <a:pPr algn="ctr"/>
            <a:r>
              <a:rPr lang="es-AR" sz="4400" dirty="0" smtClean="0">
                <a:effectLst>
                  <a:outerShdw blurRad="38100" dist="38100" dir="2700000" algn="tl">
                    <a:srgbClr val="000000">
                      <a:alpha val="43137"/>
                    </a:srgbClr>
                  </a:outerShdw>
                </a:effectLst>
              </a:rPr>
              <a:t>1982: </a:t>
            </a:r>
            <a:r>
              <a:rPr lang="es-AR" sz="4400" dirty="0" err="1" smtClean="0">
                <a:effectLst>
                  <a:outerShdw blurRad="38100" dist="38100" dir="2700000" algn="tl">
                    <a:srgbClr val="000000">
                      <a:alpha val="43137"/>
                    </a:srgbClr>
                  </a:outerShdw>
                </a:effectLst>
              </a:rPr>
              <a:t>Spain</a:t>
            </a:r>
            <a:endParaRPr lang="es-AR" sz="4400" dirty="0">
              <a:effectLst>
                <a:outerShdw blurRad="38100" dist="38100" dir="2700000" algn="tl">
                  <a:srgbClr val="000000">
                    <a:alpha val="43137"/>
                  </a:srgbClr>
                </a:outerShdw>
              </a:effectLst>
            </a:endParaRPr>
          </a:p>
        </p:txBody>
      </p:sp>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1670" y="4509120"/>
            <a:ext cx="2052228"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4208" y="4509120"/>
            <a:ext cx="2023196"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4139952" y="5093895"/>
            <a:ext cx="1584176" cy="584775"/>
          </a:xfrm>
          <a:prstGeom prst="rect">
            <a:avLst/>
          </a:prstGeom>
          <a:noFill/>
        </p:spPr>
        <p:txBody>
          <a:bodyPr wrap="square" rtlCol="0">
            <a:spAutoFit/>
          </a:bodyPr>
          <a:lstStyle/>
          <a:p>
            <a:pPr algn="ctr"/>
            <a:r>
              <a:rPr lang="es-AR" sz="3200" b="1" dirty="0" smtClean="0"/>
              <a:t>3-1</a:t>
            </a:r>
            <a:endParaRPr lang="es-AR" sz="3200" b="1" dirty="0"/>
          </a:p>
        </p:txBody>
      </p:sp>
      <p:sp>
        <p:nvSpPr>
          <p:cNvPr id="8" name="7 CuadroTexto"/>
          <p:cNvSpPr txBox="1"/>
          <p:nvPr/>
        </p:nvSpPr>
        <p:spPr>
          <a:xfrm>
            <a:off x="1616477" y="2757068"/>
            <a:ext cx="6929629" cy="646331"/>
          </a:xfrm>
          <a:prstGeom prst="rect">
            <a:avLst/>
          </a:prstGeom>
          <a:noFill/>
        </p:spPr>
        <p:txBody>
          <a:bodyPr wrap="square" rtlCol="0">
            <a:spAutoFit/>
          </a:bodyPr>
          <a:lstStyle/>
          <a:p>
            <a:r>
              <a:rPr lang="es-AR" dirty="0" smtClean="0"/>
              <a:t>    ARGENTINA			               </a:t>
            </a:r>
            <a:r>
              <a:rPr lang="es-AR" dirty="0"/>
              <a:t> </a:t>
            </a:r>
            <a:r>
              <a:rPr lang="es-AR" dirty="0" smtClean="0"/>
              <a:t>     NETHERLANDS	</a:t>
            </a:r>
            <a:endParaRPr lang="es-AR" dirty="0"/>
          </a:p>
        </p:txBody>
      </p:sp>
      <p:sp>
        <p:nvSpPr>
          <p:cNvPr id="9" name="8 CuadroTexto"/>
          <p:cNvSpPr txBox="1"/>
          <p:nvPr/>
        </p:nvSpPr>
        <p:spPr>
          <a:xfrm>
            <a:off x="1619672" y="6021288"/>
            <a:ext cx="6850927" cy="369332"/>
          </a:xfrm>
          <a:prstGeom prst="rect">
            <a:avLst/>
          </a:prstGeom>
          <a:noFill/>
        </p:spPr>
        <p:txBody>
          <a:bodyPr wrap="square" rtlCol="0">
            <a:spAutoFit/>
          </a:bodyPr>
          <a:lstStyle/>
          <a:p>
            <a:r>
              <a:rPr lang="es-AR" dirty="0"/>
              <a:t> </a:t>
            </a:r>
            <a:r>
              <a:rPr lang="es-AR" dirty="0" smtClean="0"/>
              <a:t>         ITALY 				          GERMANY</a:t>
            </a:r>
            <a:endParaRPr lang="es-AR" dirty="0"/>
          </a:p>
        </p:txBody>
      </p:sp>
    </p:spTree>
    <p:extLst>
      <p:ext uri="{BB962C8B-B14F-4D97-AF65-F5344CB8AC3E}">
        <p14:creationId xmlns:p14="http://schemas.microsoft.com/office/powerpoint/2010/main" val="11986467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659</TotalTime>
  <Words>446</Words>
  <Application>Microsoft Office PowerPoint</Application>
  <PresentationFormat>Presentación en pantalla (4:3)</PresentationFormat>
  <Paragraphs>91</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Solsticio</vt:lpstr>
      <vt:lpstr> FIFA World Cup </vt:lpstr>
      <vt:lpstr>Brief history of the World Cup</vt:lpstr>
      <vt:lpstr>Format</vt:lpstr>
      <vt:lpstr>Results from 1930-2014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juli</cp:lastModifiedBy>
  <cp:revision>28</cp:revision>
  <dcterms:created xsi:type="dcterms:W3CDTF">2014-09-04T01:14:54Z</dcterms:created>
  <dcterms:modified xsi:type="dcterms:W3CDTF">2014-10-12T20:13:29Z</dcterms:modified>
</cp:coreProperties>
</file>